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341" r:id="rId2"/>
    <p:sldId id="276" r:id="rId3"/>
    <p:sldId id="322" r:id="rId4"/>
    <p:sldId id="370" r:id="rId5"/>
    <p:sldId id="361" r:id="rId6"/>
    <p:sldId id="325" r:id="rId7"/>
    <p:sldId id="367" r:id="rId8"/>
    <p:sldId id="327" r:id="rId9"/>
    <p:sldId id="329" r:id="rId10"/>
    <p:sldId id="256" r:id="rId11"/>
    <p:sldId id="257" r:id="rId12"/>
    <p:sldId id="323" r:id="rId13"/>
    <p:sldId id="387" r:id="rId14"/>
    <p:sldId id="289" r:id="rId15"/>
    <p:sldId id="297" r:id="rId16"/>
    <p:sldId id="292" r:id="rId17"/>
    <p:sldId id="304" r:id="rId18"/>
    <p:sldId id="262" r:id="rId19"/>
    <p:sldId id="382" r:id="rId20"/>
    <p:sldId id="385" r:id="rId21"/>
    <p:sldId id="337" r:id="rId22"/>
    <p:sldId id="371" r:id="rId23"/>
    <p:sldId id="291" r:id="rId24"/>
    <p:sldId id="296" r:id="rId25"/>
    <p:sldId id="364" r:id="rId26"/>
    <p:sldId id="363" r:id="rId27"/>
    <p:sldId id="305" r:id="rId28"/>
    <p:sldId id="362" r:id="rId29"/>
    <p:sldId id="277" r:id="rId30"/>
    <p:sldId id="312" r:id="rId31"/>
    <p:sldId id="270" r:id="rId32"/>
    <p:sldId id="336" r:id="rId33"/>
    <p:sldId id="300" r:id="rId34"/>
    <p:sldId id="283" r:id="rId35"/>
    <p:sldId id="288" r:id="rId36"/>
    <p:sldId id="386" r:id="rId37"/>
    <p:sldId id="365" r:id="rId38"/>
    <p:sldId id="320" r:id="rId39"/>
    <p:sldId id="381" r:id="rId40"/>
    <p:sldId id="366" r:id="rId41"/>
    <p:sldId id="318" r:id="rId42"/>
    <p:sldId id="383" r:id="rId43"/>
    <p:sldId id="368" r:id="rId44"/>
    <p:sldId id="343" r:id="rId45"/>
    <p:sldId id="317" r:id="rId46"/>
    <p:sldId id="349" r:id="rId47"/>
    <p:sldId id="258" r:id="rId48"/>
    <p:sldId id="350" r:id="rId49"/>
    <p:sldId id="391" r:id="rId50"/>
    <p:sldId id="275" r:id="rId51"/>
    <p:sldId id="373" r:id="rId52"/>
    <p:sldId id="372" r:id="rId53"/>
    <p:sldId id="299" r:id="rId54"/>
    <p:sldId id="374" r:id="rId55"/>
    <p:sldId id="375" r:id="rId56"/>
    <p:sldId id="376" r:id="rId57"/>
    <p:sldId id="377" r:id="rId58"/>
    <p:sldId id="378" r:id="rId59"/>
    <p:sldId id="379" r:id="rId60"/>
    <p:sldId id="310" r:id="rId61"/>
    <p:sldId id="271" r:id="rId62"/>
    <p:sldId id="389" r:id="rId63"/>
    <p:sldId id="344" r:id="rId64"/>
    <p:sldId id="357" r:id="rId65"/>
    <p:sldId id="345" r:id="rId66"/>
    <p:sldId id="346" r:id="rId67"/>
    <p:sldId id="314" r:id="rId68"/>
    <p:sldId id="315" r:id="rId69"/>
    <p:sldId id="348" r:id="rId70"/>
    <p:sldId id="347" r:id="rId71"/>
    <p:sldId id="351" r:id="rId72"/>
    <p:sldId id="352" r:id="rId73"/>
    <p:sldId id="353" r:id="rId74"/>
    <p:sldId id="369" r:id="rId75"/>
    <p:sldId id="268" r:id="rId76"/>
    <p:sldId id="358" r:id="rId77"/>
    <p:sldId id="354" r:id="rId78"/>
    <p:sldId id="355" r:id="rId79"/>
    <p:sldId id="356" r:id="rId80"/>
    <p:sldId id="390" r:id="rId81"/>
    <p:sldId id="380" r:id="rId82"/>
    <p:sldId id="342" r:id="rId83"/>
    <p:sldId id="290" r:id="rId84"/>
    <p:sldId id="293" r:id="rId85"/>
    <p:sldId id="359" r:id="rId86"/>
    <p:sldId id="294" r:id="rId87"/>
    <p:sldId id="302" r:id="rId88"/>
    <p:sldId id="303" r:id="rId89"/>
    <p:sldId id="309" r:id="rId90"/>
    <p:sldId id="308" r:id="rId91"/>
    <p:sldId id="324" r:id="rId92"/>
    <p:sldId id="295" r:id="rId93"/>
    <p:sldId id="313" r:id="rId94"/>
    <p:sldId id="388"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61E"/>
    <a:srgbClr val="08090C"/>
    <a:srgbClr val="444F04"/>
    <a:srgbClr val="52504D"/>
    <a:srgbClr val="33ADE2"/>
    <a:srgbClr val="5E1E5C"/>
    <a:srgbClr val="0012A6"/>
    <a:srgbClr val="5B5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p:restoredTop sz="89116"/>
  </p:normalViewPr>
  <p:slideViewPr>
    <p:cSldViewPr snapToGrid="0">
      <p:cViewPr varScale="1">
        <p:scale>
          <a:sx n="109" d="100"/>
          <a:sy n="109" d="100"/>
        </p:scale>
        <p:origin x="216" y="280"/>
      </p:cViewPr>
      <p:guideLst/>
    </p:cSldViewPr>
  </p:slideViewPr>
  <p:notesTextViewPr>
    <p:cViewPr>
      <p:scale>
        <a:sx n="1" d="1"/>
        <a:sy n="1" d="1"/>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6D7D4-8B0A-9549-A16E-7D3B6101A83F}" type="datetimeFigureOut">
              <a:rPr lang="en-US" smtClean="0"/>
              <a:t>6/3/24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965C0-62E5-E844-8C01-BE650E21BAEB}" type="slidenum">
              <a:rPr lang="en-US" smtClean="0"/>
              <a:t>‹#›</a:t>
            </a:fld>
            <a:endParaRPr lang="en-US"/>
          </a:p>
        </p:txBody>
      </p:sp>
    </p:spTree>
    <p:extLst>
      <p:ext uri="{BB962C8B-B14F-4D97-AF65-F5344CB8AC3E}">
        <p14:creationId xmlns:p14="http://schemas.microsoft.com/office/powerpoint/2010/main" val="1734173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1</a:t>
            </a:fld>
            <a:endParaRPr lang="en-US"/>
          </a:p>
        </p:txBody>
      </p:sp>
    </p:spTree>
    <p:extLst>
      <p:ext uri="{BB962C8B-B14F-4D97-AF65-F5344CB8AC3E}">
        <p14:creationId xmlns:p14="http://schemas.microsoft.com/office/powerpoint/2010/main" val="4114985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10</a:t>
            </a:fld>
            <a:endParaRPr lang="en-US"/>
          </a:p>
        </p:txBody>
      </p:sp>
    </p:spTree>
    <p:extLst>
      <p:ext uri="{BB962C8B-B14F-4D97-AF65-F5344CB8AC3E}">
        <p14:creationId xmlns:p14="http://schemas.microsoft.com/office/powerpoint/2010/main" val="3786580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12</a:t>
            </a:fld>
            <a:endParaRPr lang="en-US"/>
          </a:p>
        </p:txBody>
      </p:sp>
    </p:spTree>
    <p:extLst>
      <p:ext uri="{BB962C8B-B14F-4D97-AF65-F5344CB8AC3E}">
        <p14:creationId xmlns:p14="http://schemas.microsoft.com/office/powerpoint/2010/main" val="781496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13</a:t>
            </a:fld>
            <a:endParaRPr lang="en-US"/>
          </a:p>
        </p:txBody>
      </p:sp>
    </p:spTree>
    <p:extLst>
      <p:ext uri="{BB962C8B-B14F-4D97-AF65-F5344CB8AC3E}">
        <p14:creationId xmlns:p14="http://schemas.microsoft.com/office/powerpoint/2010/main" val="3003457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14</a:t>
            </a:fld>
            <a:endParaRPr lang="en-US"/>
          </a:p>
        </p:txBody>
      </p:sp>
    </p:spTree>
    <p:extLst>
      <p:ext uri="{BB962C8B-B14F-4D97-AF65-F5344CB8AC3E}">
        <p14:creationId xmlns:p14="http://schemas.microsoft.com/office/powerpoint/2010/main" val="3136176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17</a:t>
            </a:fld>
            <a:endParaRPr lang="en-US"/>
          </a:p>
        </p:txBody>
      </p:sp>
    </p:spTree>
    <p:extLst>
      <p:ext uri="{BB962C8B-B14F-4D97-AF65-F5344CB8AC3E}">
        <p14:creationId xmlns:p14="http://schemas.microsoft.com/office/powerpoint/2010/main" val="18730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24</a:t>
            </a:fld>
            <a:endParaRPr lang="en-US"/>
          </a:p>
        </p:txBody>
      </p:sp>
    </p:spTree>
    <p:extLst>
      <p:ext uri="{BB962C8B-B14F-4D97-AF65-F5344CB8AC3E}">
        <p14:creationId xmlns:p14="http://schemas.microsoft.com/office/powerpoint/2010/main" val="245994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27</a:t>
            </a:fld>
            <a:endParaRPr lang="en-US"/>
          </a:p>
        </p:txBody>
      </p:sp>
    </p:spTree>
    <p:extLst>
      <p:ext uri="{BB962C8B-B14F-4D97-AF65-F5344CB8AC3E}">
        <p14:creationId xmlns:p14="http://schemas.microsoft.com/office/powerpoint/2010/main" val="1819721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asfd</a:t>
            </a:r>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29</a:t>
            </a:fld>
            <a:endParaRPr lang="en-US"/>
          </a:p>
        </p:txBody>
      </p:sp>
    </p:spTree>
    <p:extLst>
      <p:ext uri="{BB962C8B-B14F-4D97-AF65-F5344CB8AC3E}">
        <p14:creationId xmlns:p14="http://schemas.microsoft.com/office/powerpoint/2010/main" val="1983615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30</a:t>
            </a:fld>
            <a:endParaRPr lang="en-US"/>
          </a:p>
        </p:txBody>
      </p:sp>
    </p:spTree>
    <p:extLst>
      <p:ext uri="{BB962C8B-B14F-4D97-AF65-F5344CB8AC3E}">
        <p14:creationId xmlns:p14="http://schemas.microsoft.com/office/powerpoint/2010/main" val="3018554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31</a:t>
            </a:fld>
            <a:endParaRPr lang="en-US"/>
          </a:p>
        </p:txBody>
      </p:sp>
    </p:spTree>
    <p:extLst>
      <p:ext uri="{BB962C8B-B14F-4D97-AF65-F5344CB8AC3E}">
        <p14:creationId xmlns:p14="http://schemas.microsoft.com/office/powerpoint/2010/main" val="1718734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2</a:t>
            </a:fld>
            <a:endParaRPr lang="en-US"/>
          </a:p>
        </p:txBody>
      </p:sp>
    </p:spTree>
    <p:extLst>
      <p:ext uri="{BB962C8B-B14F-4D97-AF65-F5344CB8AC3E}">
        <p14:creationId xmlns:p14="http://schemas.microsoft.com/office/powerpoint/2010/main" val="4127153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32</a:t>
            </a:fld>
            <a:endParaRPr lang="en-US"/>
          </a:p>
        </p:txBody>
      </p:sp>
    </p:spTree>
    <p:extLst>
      <p:ext uri="{BB962C8B-B14F-4D97-AF65-F5344CB8AC3E}">
        <p14:creationId xmlns:p14="http://schemas.microsoft.com/office/powerpoint/2010/main" val="839258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33</a:t>
            </a:fld>
            <a:endParaRPr lang="en-US"/>
          </a:p>
        </p:txBody>
      </p:sp>
    </p:spTree>
    <p:extLst>
      <p:ext uri="{BB962C8B-B14F-4D97-AF65-F5344CB8AC3E}">
        <p14:creationId xmlns:p14="http://schemas.microsoft.com/office/powerpoint/2010/main" val="4262977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34</a:t>
            </a:fld>
            <a:endParaRPr lang="en-US"/>
          </a:p>
        </p:txBody>
      </p:sp>
    </p:spTree>
    <p:extLst>
      <p:ext uri="{BB962C8B-B14F-4D97-AF65-F5344CB8AC3E}">
        <p14:creationId xmlns:p14="http://schemas.microsoft.com/office/powerpoint/2010/main" val="100480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35</a:t>
            </a:fld>
            <a:endParaRPr lang="en-US"/>
          </a:p>
        </p:txBody>
      </p:sp>
    </p:spTree>
    <p:extLst>
      <p:ext uri="{BB962C8B-B14F-4D97-AF65-F5344CB8AC3E}">
        <p14:creationId xmlns:p14="http://schemas.microsoft.com/office/powerpoint/2010/main" val="2414962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37</a:t>
            </a:fld>
            <a:endParaRPr lang="en-US"/>
          </a:p>
        </p:txBody>
      </p:sp>
    </p:spTree>
    <p:extLst>
      <p:ext uri="{BB962C8B-B14F-4D97-AF65-F5344CB8AC3E}">
        <p14:creationId xmlns:p14="http://schemas.microsoft.com/office/powerpoint/2010/main" val="1742082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38</a:t>
            </a:fld>
            <a:endParaRPr lang="en-US"/>
          </a:p>
        </p:txBody>
      </p:sp>
    </p:spTree>
    <p:extLst>
      <p:ext uri="{BB962C8B-B14F-4D97-AF65-F5344CB8AC3E}">
        <p14:creationId xmlns:p14="http://schemas.microsoft.com/office/powerpoint/2010/main" val="2374479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39</a:t>
            </a:fld>
            <a:endParaRPr lang="en-US"/>
          </a:p>
        </p:txBody>
      </p:sp>
    </p:spTree>
    <p:extLst>
      <p:ext uri="{BB962C8B-B14F-4D97-AF65-F5344CB8AC3E}">
        <p14:creationId xmlns:p14="http://schemas.microsoft.com/office/powerpoint/2010/main" val="1682927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40</a:t>
            </a:fld>
            <a:endParaRPr lang="en-US"/>
          </a:p>
        </p:txBody>
      </p:sp>
    </p:spTree>
    <p:extLst>
      <p:ext uri="{BB962C8B-B14F-4D97-AF65-F5344CB8AC3E}">
        <p14:creationId xmlns:p14="http://schemas.microsoft.com/office/powerpoint/2010/main" val="465189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43</a:t>
            </a:fld>
            <a:endParaRPr lang="en-US"/>
          </a:p>
        </p:txBody>
      </p:sp>
    </p:spTree>
    <p:extLst>
      <p:ext uri="{BB962C8B-B14F-4D97-AF65-F5344CB8AC3E}">
        <p14:creationId xmlns:p14="http://schemas.microsoft.com/office/powerpoint/2010/main" val="1638544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E1822C-B12A-4A49-BBF2-A4BEC55FB3BB}" type="slidenum">
              <a:rPr lang="en-US" smtClean="0"/>
              <a:t>46</a:t>
            </a:fld>
            <a:endParaRPr lang="en-US"/>
          </a:p>
        </p:txBody>
      </p:sp>
    </p:spTree>
    <p:extLst>
      <p:ext uri="{BB962C8B-B14F-4D97-AF65-F5344CB8AC3E}">
        <p14:creationId xmlns:p14="http://schemas.microsoft.com/office/powerpoint/2010/main" val="3988637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3</a:t>
            </a:fld>
            <a:endParaRPr lang="en-US"/>
          </a:p>
        </p:txBody>
      </p:sp>
    </p:spTree>
    <p:extLst>
      <p:ext uri="{BB962C8B-B14F-4D97-AF65-F5344CB8AC3E}">
        <p14:creationId xmlns:p14="http://schemas.microsoft.com/office/powerpoint/2010/main" val="3457774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Since 1986, the Give Kids The World Village has welcomed more than 188,000 families from all 50 states and 77 countries.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7E1822C-B12A-4A49-BBF2-A4BEC55FB3BB}" type="slidenum">
              <a:rPr lang="en-US" smtClean="0"/>
              <a:t>47</a:t>
            </a:fld>
            <a:endParaRPr lang="en-US"/>
          </a:p>
        </p:txBody>
      </p:sp>
    </p:spTree>
    <p:extLst>
      <p:ext uri="{BB962C8B-B14F-4D97-AF65-F5344CB8AC3E}">
        <p14:creationId xmlns:p14="http://schemas.microsoft.com/office/powerpoint/2010/main" val="2406567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50</a:t>
            </a:fld>
            <a:endParaRPr lang="en-US"/>
          </a:p>
        </p:txBody>
      </p:sp>
    </p:spTree>
    <p:extLst>
      <p:ext uri="{BB962C8B-B14F-4D97-AF65-F5344CB8AC3E}">
        <p14:creationId xmlns:p14="http://schemas.microsoft.com/office/powerpoint/2010/main" val="1736355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51</a:t>
            </a:fld>
            <a:endParaRPr lang="en-US"/>
          </a:p>
        </p:txBody>
      </p:sp>
    </p:spTree>
    <p:extLst>
      <p:ext uri="{BB962C8B-B14F-4D97-AF65-F5344CB8AC3E}">
        <p14:creationId xmlns:p14="http://schemas.microsoft.com/office/powerpoint/2010/main" val="79750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52</a:t>
            </a:fld>
            <a:endParaRPr lang="en-US"/>
          </a:p>
        </p:txBody>
      </p:sp>
    </p:spTree>
    <p:extLst>
      <p:ext uri="{BB962C8B-B14F-4D97-AF65-F5344CB8AC3E}">
        <p14:creationId xmlns:p14="http://schemas.microsoft.com/office/powerpoint/2010/main" val="1803435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53</a:t>
            </a:fld>
            <a:endParaRPr lang="en-US"/>
          </a:p>
        </p:txBody>
      </p:sp>
    </p:spTree>
    <p:extLst>
      <p:ext uri="{BB962C8B-B14F-4D97-AF65-F5344CB8AC3E}">
        <p14:creationId xmlns:p14="http://schemas.microsoft.com/office/powerpoint/2010/main" val="3849943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58</a:t>
            </a:fld>
            <a:endParaRPr lang="en-US"/>
          </a:p>
        </p:txBody>
      </p:sp>
    </p:spTree>
    <p:extLst>
      <p:ext uri="{BB962C8B-B14F-4D97-AF65-F5344CB8AC3E}">
        <p14:creationId xmlns:p14="http://schemas.microsoft.com/office/powerpoint/2010/main" val="269068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59</a:t>
            </a:fld>
            <a:endParaRPr lang="en-US"/>
          </a:p>
        </p:txBody>
      </p:sp>
    </p:spTree>
    <p:extLst>
      <p:ext uri="{BB962C8B-B14F-4D97-AF65-F5344CB8AC3E}">
        <p14:creationId xmlns:p14="http://schemas.microsoft.com/office/powerpoint/2010/main" val="3465354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60</a:t>
            </a:fld>
            <a:endParaRPr lang="en-US"/>
          </a:p>
        </p:txBody>
      </p:sp>
    </p:spTree>
    <p:extLst>
      <p:ext uri="{BB962C8B-B14F-4D97-AF65-F5344CB8AC3E}">
        <p14:creationId xmlns:p14="http://schemas.microsoft.com/office/powerpoint/2010/main" val="10710100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63</a:t>
            </a:fld>
            <a:endParaRPr lang="en-US"/>
          </a:p>
        </p:txBody>
      </p:sp>
    </p:spTree>
    <p:extLst>
      <p:ext uri="{BB962C8B-B14F-4D97-AF65-F5344CB8AC3E}">
        <p14:creationId xmlns:p14="http://schemas.microsoft.com/office/powerpoint/2010/main" val="2133328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66</a:t>
            </a:fld>
            <a:endParaRPr lang="en-US"/>
          </a:p>
        </p:txBody>
      </p:sp>
    </p:spTree>
    <p:extLst>
      <p:ext uri="{BB962C8B-B14F-4D97-AF65-F5344CB8AC3E}">
        <p14:creationId xmlns:p14="http://schemas.microsoft.com/office/powerpoint/2010/main" val="2562541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4</a:t>
            </a:fld>
            <a:endParaRPr lang="en-US"/>
          </a:p>
        </p:txBody>
      </p:sp>
    </p:spTree>
    <p:extLst>
      <p:ext uri="{BB962C8B-B14F-4D97-AF65-F5344CB8AC3E}">
        <p14:creationId xmlns:p14="http://schemas.microsoft.com/office/powerpoint/2010/main" val="242266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69</a:t>
            </a:fld>
            <a:endParaRPr lang="en-US"/>
          </a:p>
        </p:txBody>
      </p:sp>
    </p:spTree>
    <p:extLst>
      <p:ext uri="{BB962C8B-B14F-4D97-AF65-F5344CB8AC3E}">
        <p14:creationId xmlns:p14="http://schemas.microsoft.com/office/powerpoint/2010/main" val="2018675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a:t>
            </a:r>
          </a:p>
        </p:txBody>
      </p:sp>
      <p:sp>
        <p:nvSpPr>
          <p:cNvPr id="4" name="Slide Number Placeholder 3"/>
          <p:cNvSpPr>
            <a:spLocks noGrp="1"/>
          </p:cNvSpPr>
          <p:nvPr>
            <p:ph type="sldNum" sz="quarter" idx="5"/>
          </p:nvPr>
        </p:nvSpPr>
        <p:spPr/>
        <p:txBody>
          <a:bodyPr/>
          <a:lstStyle/>
          <a:p>
            <a:fld id="{FCC965C0-62E5-E844-8C01-BE650E21BAEB}" type="slidenum">
              <a:rPr lang="en-US" smtClean="0"/>
              <a:t>72</a:t>
            </a:fld>
            <a:endParaRPr lang="en-US"/>
          </a:p>
        </p:txBody>
      </p:sp>
    </p:spTree>
    <p:extLst>
      <p:ext uri="{BB962C8B-B14F-4D97-AF65-F5344CB8AC3E}">
        <p14:creationId xmlns:p14="http://schemas.microsoft.com/office/powerpoint/2010/main" val="3590319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2400" dirty="0"/>
              <a:t>May have launched if our group was on academic side of the house</a:t>
            </a:r>
          </a:p>
          <a:p>
            <a:pPr lvl="2"/>
            <a:r>
              <a:rPr lang="en-US" sz="2200" dirty="0"/>
              <a:t>2 presidents &amp; 2 provosts missed the biggest thing to hit education in 500 years</a:t>
            </a:r>
          </a:p>
          <a:p>
            <a:pPr lvl="2"/>
            <a:r>
              <a:rPr lang="en-US" sz="2200" dirty="0"/>
              <a:t>Many faculty members against it</a:t>
            </a:r>
            <a:endParaRPr lang="en-US" dirty="0"/>
          </a:p>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73</a:t>
            </a:fld>
            <a:endParaRPr lang="en-US"/>
          </a:p>
        </p:txBody>
      </p:sp>
    </p:spTree>
    <p:extLst>
      <p:ext uri="{BB962C8B-B14F-4D97-AF65-F5344CB8AC3E}">
        <p14:creationId xmlns:p14="http://schemas.microsoft.com/office/powerpoint/2010/main" val="39202097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2400" dirty="0"/>
              <a:t>May have launched if our group was on academic side of the house</a:t>
            </a:r>
          </a:p>
          <a:p>
            <a:pPr lvl="2"/>
            <a:r>
              <a:rPr lang="en-US" sz="2200" dirty="0"/>
              <a:t>2 presidents &amp; 2 provosts missed the biggest thing to hit education in 500 years</a:t>
            </a:r>
          </a:p>
          <a:p>
            <a:pPr lvl="2"/>
            <a:r>
              <a:rPr lang="en-US" sz="2200" dirty="0"/>
              <a:t>Many faculty members against it</a:t>
            </a:r>
            <a:endParaRPr lang="en-US" dirty="0"/>
          </a:p>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74</a:t>
            </a:fld>
            <a:endParaRPr lang="en-US"/>
          </a:p>
        </p:txBody>
      </p:sp>
    </p:spTree>
    <p:extLst>
      <p:ext uri="{BB962C8B-B14F-4D97-AF65-F5344CB8AC3E}">
        <p14:creationId xmlns:p14="http://schemas.microsoft.com/office/powerpoint/2010/main" val="2929793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75</a:t>
            </a:fld>
            <a:endParaRPr lang="en-US"/>
          </a:p>
        </p:txBody>
      </p:sp>
    </p:spTree>
    <p:extLst>
      <p:ext uri="{BB962C8B-B14F-4D97-AF65-F5344CB8AC3E}">
        <p14:creationId xmlns:p14="http://schemas.microsoft.com/office/powerpoint/2010/main" val="3397722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76</a:t>
            </a:fld>
            <a:endParaRPr lang="en-US"/>
          </a:p>
        </p:txBody>
      </p:sp>
    </p:spTree>
    <p:extLst>
      <p:ext uri="{BB962C8B-B14F-4D97-AF65-F5344CB8AC3E}">
        <p14:creationId xmlns:p14="http://schemas.microsoft.com/office/powerpoint/2010/main" val="2350778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77</a:t>
            </a:fld>
            <a:endParaRPr lang="en-US"/>
          </a:p>
        </p:txBody>
      </p:sp>
    </p:spTree>
    <p:extLst>
      <p:ext uri="{BB962C8B-B14F-4D97-AF65-F5344CB8AC3E}">
        <p14:creationId xmlns:p14="http://schemas.microsoft.com/office/powerpoint/2010/main" val="677272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78</a:t>
            </a:fld>
            <a:endParaRPr lang="en-US"/>
          </a:p>
        </p:txBody>
      </p:sp>
    </p:spTree>
    <p:extLst>
      <p:ext uri="{BB962C8B-B14F-4D97-AF65-F5344CB8AC3E}">
        <p14:creationId xmlns:p14="http://schemas.microsoft.com/office/powerpoint/2010/main" val="36604901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79</a:t>
            </a:fld>
            <a:endParaRPr lang="en-US"/>
          </a:p>
        </p:txBody>
      </p:sp>
    </p:spTree>
    <p:extLst>
      <p:ext uri="{BB962C8B-B14F-4D97-AF65-F5344CB8AC3E}">
        <p14:creationId xmlns:p14="http://schemas.microsoft.com/office/powerpoint/2010/main" val="35561539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CC965C0-62E5-E844-8C01-BE650E21BAEB}" type="slidenum">
              <a:rPr lang="en-US" smtClean="0"/>
              <a:t>81</a:t>
            </a:fld>
            <a:endParaRPr lang="en-US"/>
          </a:p>
        </p:txBody>
      </p:sp>
    </p:spTree>
    <p:extLst>
      <p:ext uri="{BB962C8B-B14F-4D97-AF65-F5344CB8AC3E}">
        <p14:creationId xmlns:p14="http://schemas.microsoft.com/office/powerpoint/2010/main" val="799024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5</a:t>
            </a:fld>
            <a:endParaRPr lang="en-US"/>
          </a:p>
        </p:txBody>
      </p:sp>
    </p:spTree>
    <p:extLst>
      <p:ext uri="{BB962C8B-B14F-4D97-AF65-F5344CB8AC3E}">
        <p14:creationId xmlns:p14="http://schemas.microsoft.com/office/powerpoint/2010/main" val="38622977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85</a:t>
            </a:fld>
            <a:endParaRPr lang="en-US"/>
          </a:p>
        </p:txBody>
      </p:sp>
    </p:spTree>
    <p:extLst>
      <p:ext uri="{BB962C8B-B14F-4D97-AF65-F5344CB8AC3E}">
        <p14:creationId xmlns:p14="http://schemas.microsoft.com/office/powerpoint/2010/main" val="22180884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89</a:t>
            </a:fld>
            <a:endParaRPr lang="en-US"/>
          </a:p>
        </p:txBody>
      </p:sp>
    </p:spTree>
    <p:extLst>
      <p:ext uri="{BB962C8B-B14F-4D97-AF65-F5344CB8AC3E}">
        <p14:creationId xmlns:p14="http://schemas.microsoft.com/office/powerpoint/2010/main" val="1813751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90</a:t>
            </a:fld>
            <a:endParaRPr lang="en-US"/>
          </a:p>
        </p:txBody>
      </p:sp>
    </p:spTree>
    <p:extLst>
      <p:ext uri="{BB962C8B-B14F-4D97-AF65-F5344CB8AC3E}">
        <p14:creationId xmlns:p14="http://schemas.microsoft.com/office/powerpoint/2010/main" val="39752674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91</a:t>
            </a:fld>
            <a:endParaRPr lang="en-US"/>
          </a:p>
        </p:txBody>
      </p:sp>
    </p:spTree>
    <p:extLst>
      <p:ext uri="{BB962C8B-B14F-4D97-AF65-F5344CB8AC3E}">
        <p14:creationId xmlns:p14="http://schemas.microsoft.com/office/powerpoint/2010/main" val="13333256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93</a:t>
            </a:fld>
            <a:endParaRPr lang="en-US"/>
          </a:p>
        </p:txBody>
      </p:sp>
    </p:spTree>
    <p:extLst>
      <p:ext uri="{BB962C8B-B14F-4D97-AF65-F5344CB8AC3E}">
        <p14:creationId xmlns:p14="http://schemas.microsoft.com/office/powerpoint/2010/main" val="5854631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94</a:t>
            </a:fld>
            <a:endParaRPr lang="en-US"/>
          </a:p>
        </p:txBody>
      </p:sp>
    </p:spTree>
    <p:extLst>
      <p:ext uri="{BB962C8B-B14F-4D97-AF65-F5344CB8AC3E}">
        <p14:creationId xmlns:p14="http://schemas.microsoft.com/office/powerpoint/2010/main" val="3178026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6</a:t>
            </a:fld>
            <a:endParaRPr lang="en-US"/>
          </a:p>
        </p:txBody>
      </p:sp>
    </p:spTree>
    <p:extLst>
      <p:ext uri="{BB962C8B-B14F-4D97-AF65-F5344CB8AC3E}">
        <p14:creationId xmlns:p14="http://schemas.microsoft.com/office/powerpoint/2010/main" val="2401867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7</a:t>
            </a:fld>
            <a:endParaRPr lang="en-US"/>
          </a:p>
        </p:txBody>
      </p:sp>
    </p:spTree>
    <p:extLst>
      <p:ext uri="{BB962C8B-B14F-4D97-AF65-F5344CB8AC3E}">
        <p14:creationId xmlns:p14="http://schemas.microsoft.com/office/powerpoint/2010/main" val="2971194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65C0-62E5-E844-8C01-BE650E21BAEB}" type="slidenum">
              <a:rPr lang="en-US" smtClean="0"/>
              <a:t>8</a:t>
            </a:fld>
            <a:endParaRPr lang="en-US"/>
          </a:p>
        </p:txBody>
      </p:sp>
    </p:spTree>
    <p:extLst>
      <p:ext uri="{BB962C8B-B14F-4D97-AF65-F5344CB8AC3E}">
        <p14:creationId xmlns:p14="http://schemas.microsoft.com/office/powerpoint/2010/main" val="1408552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p>
        </p:txBody>
      </p:sp>
      <p:sp>
        <p:nvSpPr>
          <p:cNvPr id="4" name="Slide Number Placeholder 3"/>
          <p:cNvSpPr>
            <a:spLocks noGrp="1"/>
          </p:cNvSpPr>
          <p:nvPr>
            <p:ph type="sldNum" sz="quarter" idx="5"/>
          </p:nvPr>
        </p:nvSpPr>
        <p:spPr/>
        <p:txBody>
          <a:bodyPr/>
          <a:lstStyle/>
          <a:p>
            <a:fld id="{FCC965C0-62E5-E844-8C01-BE650E21BAEB}" type="slidenum">
              <a:rPr lang="en-US" smtClean="0"/>
              <a:t>9</a:t>
            </a:fld>
            <a:endParaRPr lang="en-US"/>
          </a:p>
        </p:txBody>
      </p:sp>
    </p:spTree>
    <p:extLst>
      <p:ext uri="{BB962C8B-B14F-4D97-AF65-F5344CB8AC3E}">
        <p14:creationId xmlns:p14="http://schemas.microsoft.com/office/powerpoint/2010/main" val="389540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24F69-5D3A-1E70-DBE8-F7C61322FF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1273AB-8C7D-542A-DA99-6CD6739294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EB172F-8EFD-68E8-219E-C4E38CF3BE98}"/>
              </a:ext>
            </a:extLst>
          </p:cNvPr>
          <p:cNvSpPr>
            <a:spLocks noGrp="1"/>
          </p:cNvSpPr>
          <p:nvPr>
            <p:ph type="dt" sz="half" idx="10"/>
          </p:nvPr>
        </p:nvSpPr>
        <p:spPr/>
        <p:txBody>
          <a:bodyPr/>
          <a:lstStyle/>
          <a:p>
            <a:fld id="{40270684-10DA-1F4B-A668-C04A388D149E}" type="datetimeFigureOut">
              <a:rPr lang="en-US" smtClean="0"/>
              <a:t>6/3/24</a:t>
            </a:fld>
            <a:endParaRPr lang="en-US"/>
          </a:p>
        </p:txBody>
      </p:sp>
      <p:sp>
        <p:nvSpPr>
          <p:cNvPr id="5" name="Footer Placeholder 4">
            <a:extLst>
              <a:ext uri="{FF2B5EF4-FFF2-40B4-BE49-F238E27FC236}">
                <a16:creationId xmlns:a16="http://schemas.microsoft.com/office/drawing/2014/main" id="{E8E8C931-3180-CD3B-5261-3CFEEBE59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7A633-013C-35E7-E2AF-E317DF2BA91B}"/>
              </a:ext>
            </a:extLst>
          </p:cNvPr>
          <p:cNvSpPr>
            <a:spLocks noGrp="1"/>
          </p:cNvSpPr>
          <p:nvPr>
            <p:ph type="sldNum" sz="quarter" idx="12"/>
          </p:nvPr>
        </p:nvSpPr>
        <p:spPr/>
        <p:txBody>
          <a:bodyPr/>
          <a:lstStyle/>
          <a:p>
            <a:fld id="{FA9AFB2A-2569-AC43-A422-114C8C405634}" type="slidenum">
              <a:rPr lang="en-US" smtClean="0"/>
              <a:t>‹#›</a:t>
            </a:fld>
            <a:endParaRPr lang="en-US"/>
          </a:p>
        </p:txBody>
      </p:sp>
    </p:spTree>
    <p:extLst>
      <p:ext uri="{BB962C8B-B14F-4D97-AF65-F5344CB8AC3E}">
        <p14:creationId xmlns:p14="http://schemas.microsoft.com/office/powerpoint/2010/main" val="203534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242FF-427C-3024-C824-E8D0824365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15C7CE-6166-FB99-D6D5-82EFE04B97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64E25-F934-9156-3C5A-B1905A45B2CA}"/>
              </a:ext>
            </a:extLst>
          </p:cNvPr>
          <p:cNvSpPr>
            <a:spLocks noGrp="1"/>
          </p:cNvSpPr>
          <p:nvPr>
            <p:ph type="dt" sz="half" idx="10"/>
          </p:nvPr>
        </p:nvSpPr>
        <p:spPr/>
        <p:txBody>
          <a:bodyPr/>
          <a:lstStyle/>
          <a:p>
            <a:fld id="{40270684-10DA-1F4B-A668-C04A388D149E}" type="datetimeFigureOut">
              <a:rPr lang="en-US" smtClean="0"/>
              <a:t>6/3/24</a:t>
            </a:fld>
            <a:endParaRPr lang="en-US"/>
          </a:p>
        </p:txBody>
      </p:sp>
      <p:sp>
        <p:nvSpPr>
          <p:cNvPr id="5" name="Footer Placeholder 4">
            <a:extLst>
              <a:ext uri="{FF2B5EF4-FFF2-40B4-BE49-F238E27FC236}">
                <a16:creationId xmlns:a16="http://schemas.microsoft.com/office/drawing/2014/main" id="{A7163961-8A7F-DD8C-BABC-67E601E6B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EA3AA-D25E-2864-5645-FFB8A0F4BC40}"/>
              </a:ext>
            </a:extLst>
          </p:cNvPr>
          <p:cNvSpPr>
            <a:spLocks noGrp="1"/>
          </p:cNvSpPr>
          <p:nvPr>
            <p:ph type="sldNum" sz="quarter" idx="12"/>
          </p:nvPr>
        </p:nvSpPr>
        <p:spPr/>
        <p:txBody>
          <a:bodyPr/>
          <a:lstStyle/>
          <a:p>
            <a:fld id="{FA9AFB2A-2569-AC43-A422-114C8C405634}" type="slidenum">
              <a:rPr lang="en-US" smtClean="0"/>
              <a:t>‹#›</a:t>
            </a:fld>
            <a:endParaRPr lang="en-US"/>
          </a:p>
        </p:txBody>
      </p:sp>
    </p:spTree>
    <p:extLst>
      <p:ext uri="{BB962C8B-B14F-4D97-AF65-F5344CB8AC3E}">
        <p14:creationId xmlns:p14="http://schemas.microsoft.com/office/powerpoint/2010/main" val="4225728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CA742-416C-3696-6703-BCA110E9DC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A14D3F-1104-0F5E-9C93-8ABABF5A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31430-1513-54A7-D60B-714BEC1ACC00}"/>
              </a:ext>
            </a:extLst>
          </p:cNvPr>
          <p:cNvSpPr>
            <a:spLocks noGrp="1"/>
          </p:cNvSpPr>
          <p:nvPr>
            <p:ph type="dt" sz="half" idx="10"/>
          </p:nvPr>
        </p:nvSpPr>
        <p:spPr/>
        <p:txBody>
          <a:bodyPr/>
          <a:lstStyle/>
          <a:p>
            <a:fld id="{40270684-10DA-1F4B-A668-C04A388D149E}" type="datetimeFigureOut">
              <a:rPr lang="en-US" smtClean="0"/>
              <a:t>6/3/24</a:t>
            </a:fld>
            <a:endParaRPr lang="en-US"/>
          </a:p>
        </p:txBody>
      </p:sp>
      <p:sp>
        <p:nvSpPr>
          <p:cNvPr id="5" name="Footer Placeholder 4">
            <a:extLst>
              <a:ext uri="{FF2B5EF4-FFF2-40B4-BE49-F238E27FC236}">
                <a16:creationId xmlns:a16="http://schemas.microsoft.com/office/drawing/2014/main" id="{44EDAB64-32E1-0C84-25D0-7A512358B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5A760-35AD-7AFD-C867-07E8A4F26187}"/>
              </a:ext>
            </a:extLst>
          </p:cNvPr>
          <p:cNvSpPr>
            <a:spLocks noGrp="1"/>
          </p:cNvSpPr>
          <p:nvPr>
            <p:ph type="sldNum" sz="quarter" idx="12"/>
          </p:nvPr>
        </p:nvSpPr>
        <p:spPr/>
        <p:txBody>
          <a:bodyPr/>
          <a:lstStyle/>
          <a:p>
            <a:fld id="{FA9AFB2A-2569-AC43-A422-114C8C405634}" type="slidenum">
              <a:rPr lang="en-US" smtClean="0"/>
              <a:t>‹#›</a:t>
            </a:fld>
            <a:endParaRPr lang="en-US"/>
          </a:p>
        </p:txBody>
      </p:sp>
    </p:spTree>
    <p:extLst>
      <p:ext uri="{BB962C8B-B14F-4D97-AF65-F5344CB8AC3E}">
        <p14:creationId xmlns:p14="http://schemas.microsoft.com/office/powerpoint/2010/main" val="259393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F901C-7ECE-5717-AB19-EABEF72947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061C9-0EA2-DC5B-0578-E7D115B907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A4DE0-560F-1134-A7E0-35BA3069B6CF}"/>
              </a:ext>
            </a:extLst>
          </p:cNvPr>
          <p:cNvSpPr>
            <a:spLocks noGrp="1"/>
          </p:cNvSpPr>
          <p:nvPr>
            <p:ph type="dt" sz="half" idx="10"/>
          </p:nvPr>
        </p:nvSpPr>
        <p:spPr/>
        <p:txBody>
          <a:bodyPr/>
          <a:lstStyle/>
          <a:p>
            <a:fld id="{40270684-10DA-1F4B-A668-C04A388D149E}" type="datetimeFigureOut">
              <a:rPr lang="en-US" smtClean="0"/>
              <a:t>6/3/24</a:t>
            </a:fld>
            <a:endParaRPr lang="en-US"/>
          </a:p>
        </p:txBody>
      </p:sp>
      <p:sp>
        <p:nvSpPr>
          <p:cNvPr id="5" name="Footer Placeholder 4">
            <a:extLst>
              <a:ext uri="{FF2B5EF4-FFF2-40B4-BE49-F238E27FC236}">
                <a16:creationId xmlns:a16="http://schemas.microsoft.com/office/drawing/2014/main" id="{0F86BC36-02D1-7B16-A6E2-4FC856CDF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2F7AD-A69D-015C-7F47-6ADBA20F77AA}"/>
              </a:ext>
            </a:extLst>
          </p:cNvPr>
          <p:cNvSpPr>
            <a:spLocks noGrp="1"/>
          </p:cNvSpPr>
          <p:nvPr>
            <p:ph type="sldNum" sz="quarter" idx="12"/>
          </p:nvPr>
        </p:nvSpPr>
        <p:spPr/>
        <p:txBody>
          <a:bodyPr/>
          <a:lstStyle/>
          <a:p>
            <a:fld id="{FA9AFB2A-2569-AC43-A422-114C8C405634}" type="slidenum">
              <a:rPr lang="en-US" smtClean="0"/>
              <a:t>‹#›</a:t>
            </a:fld>
            <a:endParaRPr lang="en-US"/>
          </a:p>
        </p:txBody>
      </p:sp>
    </p:spTree>
    <p:extLst>
      <p:ext uri="{BB962C8B-B14F-4D97-AF65-F5344CB8AC3E}">
        <p14:creationId xmlns:p14="http://schemas.microsoft.com/office/powerpoint/2010/main" val="1935335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9CE5-2736-571E-2AE7-A425AB5CB5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115AE8-3E8D-CF52-7930-01E791AF96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C5D89-78D8-1EE7-1033-1CFE73380FAA}"/>
              </a:ext>
            </a:extLst>
          </p:cNvPr>
          <p:cNvSpPr>
            <a:spLocks noGrp="1"/>
          </p:cNvSpPr>
          <p:nvPr>
            <p:ph type="dt" sz="half" idx="10"/>
          </p:nvPr>
        </p:nvSpPr>
        <p:spPr/>
        <p:txBody>
          <a:bodyPr/>
          <a:lstStyle/>
          <a:p>
            <a:fld id="{40270684-10DA-1F4B-A668-C04A388D149E}" type="datetimeFigureOut">
              <a:rPr lang="en-US" smtClean="0"/>
              <a:t>6/3/24</a:t>
            </a:fld>
            <a:endParaRPr lang="en-US"/>
          </a:p>
        </p:txBody>
      </p:sp>
      <p:sp>
        <p:nvSpPr>
          <p:cNvPr id="5" name="Footer Placeholder 4">
            <a:extLst>
              <a:ext uri="{FF2B5EF4-FFF2-40B4-BE49-F238E27FC236}">
                <a16:creationId xmlns:a16="http://schemas.microsoft.com/office/drawing/2014/main" id="{E19C55F5-182A-0A59-37B0-52F6C233C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6699-5A77-AF04-3C0E-A4F19847B1EE}"/>
              </a:ext>
            </a:extLst>
          </p:cNvPr>
          <p:cNvSpPr>
            <a:spLocks noGrp="1"/>
          </p:cNvSpPr>
          <p:nvPr>
            <p:ph type="sldNum" sz="quarter" idx="12"/>
          </p:nvPr>
        </p:nvSpPr>
        <p:spPr/>
        <p:txBody>
          <a:bodyPr/>
          <a:lstStyle/>
          <a:p>
            <a:fld id="{FA9AFB2A-2569-AC43-A422-114C8C405634}" type="slidenum">
              <a:rPr lang="en-US" smtClean="0"/>
              <a:t>‹#›</a:t>
            </a:fld>
            <a:endParaRPr lang="en-US"/>
          </a:p>
        </p:txBody>
      </p:sp>
    </p:spTree>
    <p:extLst>
      <p:ext uri="{BB962C8B-B14F-4D97-AF65-F5344CB8AC3E}">
        <p14:creationId xmlns:p14="http://schemas.microsoft.com/office/powerpoint/2010/main" val="16207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DF4E-DA0C-7998-7855-558AA30DEE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BD1374-F18A-5942-4D0E-BDE122C0A0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952451-BB8C-9BF0-D505-AC36AF1440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C59513-0048-3966-A38F-0B30E212A4E8}"/>
              </a:ext>
            </a:extLst>
          </p:cNvPr>
          <p:cNvSpPr>
            <a:spLocks noGrp="1"/>
          </p:cNvSpPr>
          <p:nvPr>
            <p:ph type="dt" sz="half" idx="10"/>
          </p:nvPr>
        </p:nvSpPr>
        <p:spPr/>
        <p:txBody>
          <a:bodyPr/>
          <a:lstStyle/>
          <a:p>
            <a:fld id="{40270684-10DA-1F4B-A668-C04A388D149E}" type="datetimeFigureOut">
              <a:rPr lang="en-US" smtClean="0"/>
              <a:t>6/3/24</a:t>
            </a:fld>
            <a:endParaRPr lang="en-US"/>
          </a:p>
        </p:txBody>
      </p:sp>
      <p:sp>
        <p:nvSpPr>
          <p:cNvPr id="6" name="Footer Placeholder 5">
            <a:extLst>
              <a:ext uri="{FF2B5EF4-FFF2-40B4-BE49-F238E27FC236}">
                <a16:creationId xmlns:a16="http://schemas.microsoft.com/office/drawing/2014/main" id="{685B70AD-CE41-3B47-BE4F-33073317A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44FE9B-0A8E-872A-95F3-5597F5E63839}"/>
              </a:ext>
            </a:extLst>
          </p:cNvPr>
          <p:cNvSpPr>
            <a:spLocks noGrp="1"/>
          </p:cNvSpPr>
          <p:nvPr>
            <p:ph type="sldNum" sz="quarter" idx="12"/>
          </p:nvPr>
        </p:nvSpPr>
        <p:spPr/>
        <p:txBody>
          <a:bodyPr/>
          <a:lstStyle/>
          <a:p>
            <a:fld id="{FA9AFB2A-2569-AC43-A422-114C8C405634}" type="slidenum">
              <a:rPr lang="en-US" smtClean="0"/>
              <a:t>‹#›</a:t>
            </a:fld>
            <a:endParaRPr lang="en-US"/>
          </a:p>
        </p:txBody>
      </p:sp>
    </p:spTree>
    <p:extLst>
      <p:ext uri="{BB962C8B-B14F-4D97-AF65-F5344CB8AC3E}">
        <p14:creationId xmlns:p14="http://schemas.microsoft.com/office/powerpoint/2010/main" val="2229337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D585A-96BB-2388-4ECE-250057A6B1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0D1D14-63DD-4A54-31C1-9823B0E6E5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EE1D05-E420-5537-21ED-BA0CCAEDDA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0C19F1-A7EB-F370-FC5F-06C35E6374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8613FF-F97E-E5CD-BF66-1CB7749610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2B7416-BAA4-26C9-B7DC-2DC6519B9BA8}"/>
              </a:ext>
            </a:extLst>
          </p:cNvPr>
          <p:cNvSpPr>
            <a:spLocks noGrp="1"/>
          </p:cNvSpPr>
          <p:nvPr>
            <p:ph type="dt" sz="half" idx="10"/>
          </p:nvPr>
        </p:nvSpPr>
        <p:spPr/>
        <p:txBody>
          <a:bodyPr/>
          <a:lstStyle/>
          <a:p>
            <a:fld id="{40270684-10DA-1F4B-A668-C04A388D149E}" type="datetimeFigureOut">
              <a:rPr lang="en-US" smtClean="0"/>
              <a:t>6/3/24</a:t>
            </a:fld>
            <a:endParaRPr lang="en-US"/>
          </a:p>
        </p:txBody>
      </p:sp>
      <p:sp>
        <p:nvSpPr>
          <p:cNvPr id="8" name="Footer Placeholder 7">
            <a:extLst>
              <a:ext uri="{FF2B5EF4-FFF2-40B4-BE49-F238E27FC236}">
                <a16:creationId xmlns:a16="http://schemas.microsoft.com/office/drawing/2014/main" id="{A0AC0A6F-3FE8-A957-FD7A-48B68C3A54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57CE08-B66D-13C1-CFB6-B6C6A77220CB}"/>
              </a:ext>
            </a:extLst>
          </p:cNvPr>
          <p:cNvSpPr>
            <a:spLocks noGrp="1"/>
          </p:cNvSpPr>
          <p:nvPr>
            <p:ph type="sldNum" sz="quarter" idx="12"/>
          </p:nvPr>
        </p:nvSpPr>
        <p:spPr/>
        <p:txBody>
          <a:bodyPr/>
          <a:lstStyle/>
          <a:p>
            <a:fld id="{FA9AFB2A-2569-AC43-A422-114C8C405634}" type="slidenum">
              <a:rPr lang="en-US" smtClean="0"/>
              <a:t>‹#›</a:t>
            </a:fld>
            <a:endParaRPr lang="en-US"/>
          </a:p>
        </p:txBody>
      </p:sp>
    </p:spTree>
    <p:extLst>
      <p:ext uri="{BB962C8B-B14F-4D97-AF65-F5344CB8AC3E}">
        <p14:creationId xmlns:p14="http://schemas.microsoft.com/office/powerpoint/2010/main" val="3433603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DF66B-3A43-CACB-F1DB-8828FC2186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641200-2D01-4A46-2950-5B9B52FB0B15}"/>
              </a:ext>
            </a:extLst>
          </p:cNvPr>
          <p:cNvSpPr>
            <a:spLocks noGrp="1"/>
          </p:cNvSpPr>
          <p:nvPr>
            <p:ph type="dt" sz="half" idx="10"/>
          </p:nvPr>
        </p:nvSpPr>
        <p:spPr/>
        <p:txBody>
          <a:bodyPr/>
          <a:lstStyle/>
          <a:p>
            <a:fld id="{40270684-10DA-1F4B-A668-C04A388D149E}" type="datetimeFigureOut">
              <a:rPr lang="en-US" smtClean="0"/>
              <a:t>6/3/24</a:t>
            </a:fld>
            <a:endParaRPr lang="en-US"/>
          </a:p>
        </p:txBody>
      </p:sp>
      <p:sp>
        <p:nvSpPr>
          <p:cNvPr id="4" name="Footer Placeholder 3">
            <a:extLst>
              <a:ext uri="{FF2B5EF4-FFF2-40B4-BE49-F238E27FC236}">
                <a16:creationId xmlns:a16="http://schemas.microsoft.com/office/drawing/2014/main" id="{720AE0D7-C55E-719D-E980-2A68C35779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647B22-0B87-8187-BE92-EB2442158300}"/>
              </a:ext>
            </a:extLst>
          </p:cNvPr>
          <p:cNvSpPr>
            <a:spLocks noGrp="1"/>
          </p:cNvSpPr>
          <p:nvPr>
            <p:ph type="sldNum" sz="quarter" idx="12"/>
          </p:nvPr>
        </p:nvSpPr>
        <p:spPr/>
        <p:txBody>
          <a:bodyPr/>
          <a:lstStyle/>
          <a:p>
            <a:fld id="{FA9AFB2A-2569-AC43-A422-114C8C405634}" type="slidenum">
              <a:rPr lang="en-US" smtClean="0"/>
              <a:t>‹#›</a:t>
            </a:fld>
            <a:endParaRPr lang="en-US"/>
          </a:p>
        </p:txBody>
      </p:sp>
    </p:spTree>
    <p:extLst>
      <p:ext uri="{BB962C8B-B14F-4D97-AF65-F5344CB8AC3E}">
        <p14:creationId xmlns:p14="http://schemas.microsoft.com/office/powerpoint/2010/main" val="1433787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37BBEC-AC22-3F35-83A9-BA4C8AF0D6CC}"/>
              </a:ext>
            </a:extLst>
          </p:cNvPr>
          <p:cNvSpPr>
            <a:spLocks noGrp="1"/>
          </p:cNvSpPr>
          <p:nvPr>
            <p:ph type="dt" sz="half" idx="10"/>
          </p:nvPr>
        </p:nvSpPr>
        <p:spPr/>
        <p:txBody>
          <a:bodyPr/>
          <a:lstStyle/>
          <a:p>
            <a:fld id="{40270684-10DA-1F4B-A668-C04A388D149E}" type="datetimeFigureOut">
              <a:rPr lang="en-US" smtClean="0"/>
              <a:t>6/3/24</a:t>
            </a:fld>
            <a:endParaRPr lang="en-US"/>
          </a:p>
        </p:txBody>
      </p:sp>
      <p:sp>
        <p:nvSpPr>
          <p:cNvPr id="3" name="Footer Placeholder 2">
            <a:extLst>
              <a:ext uri="{FF2B5EF4-FFF2-40B4-BE49-F238E27FC236}">
                <a16:creationId xmlns:a16="http://schemas.microsoft.com/office/drawing/2014/main" id="{0C396899-0598-F8FE-359C-F0FAF493DA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95663F-13B1-70A5-1392-C1A626B599F8}"/>
              </a:ext>
            </a:extLst>
          </p:cNvPr>
          <p:cNvSpPr>
            <a:spLocks noGrp="1"/>
          </p:cNvSpPr>
          <p:nvPr>
            <p:ph type="sldNum" sz="quarter" idx="12"/>
          </p:nvPr>
        </p:nvSpPr>
        <p:spPr/>
        <p:txBody>
          <a:bodyPr/>
          <a:lstStyle/>
          <a:p>
            <a:fld id="{FA9AFB2A-2569-AC43-A422-114C8C405634}" type="slidenum">
              <a:rPr lang="en-US" smtClean="0"/>
              <a:t>‹#›</a:t>
            </a:fld>
            <a:endParaRPr lang="en-US"/>
          </a:p>
        </p:txBody>
      </p:sp>
    </p:spTree>
    <p:extLst>
      <p:ext uri="{BB962C8B-B14F-4D97-AF65-F5344CB8AC3E}">
        <p14:creationId xmlns:p14="http://schemas.microsoft.com/office/powerpoint/2010/main" val="2372909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19CB-7017-B3DE-8D2D-87AAC42BD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08E8B3-ADD8-99B8-B89C-E875F9ACB4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20F67C-5060-785D-46B4-FDCCF69C11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154B6-AAF0-A98C-DF56-9C6561CF1657}"/>
              </a:ext>
            </a:extLst>
          </p:cNvPr>
          <p:cNvSpPr>
            <a:spLocks noGrp="1"/>
          </p:cNvSpPr>
          <p:nvPr>
            <p:ph type="dt" sz="half" idx="10"/>
          </p:nvPr>
        </p:nvSpPr>
        <p:spPr/>
        <p:txBody>
          <a:bodyPr/>
          <a:lstStyle/>
          <a:p>
            <a:fld id="{40270684-10DA-1F4B-A668-C04A388D149E}" type="datetimeFigureOut">
              <a:rPr lang="en-US" smtClean="0"/>
              <a:t>6/3/24</a:t>
            </a:fld>
            <a:endParaRPr lang="en-US"/>
          </a:p>
        </p:txBody>
      </p:sp>
      <p:sp>
        <p:nvSpPr>
          <p:cNvPr id="6" name="Footer Placeholder 5">
            <a:extLst>
              <a:ext uri="{FF2B5EF4-FFF2-40B4-BE49-F238E27FC236}">
                <a16:creationId xmlns:a16="http://schemas.microsoft.com/office/drawing/2014/main" id="{A2BAB2E7-3663-D96B-3010-6EBB9F4316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E49B6-7295-1520-5813-55F498D34625}"/>
              </a:ext>
            </a:extLst>
          </p:cNvPr>
          <p:cNvSpPr>
            <a:spLocks noGrp="1"/>
          </p:cNvSpPr>
          <p:nvPr>
            <p:ph type="sldNum" sz="quarter" idx="12"/>
          </p:nvPr>
        </p:nvSpPr>
        <p:spPr/>
        <p:txBody>
          <a:bodyPr/>
          <a:lstStyle/>
          <a:p>
            <a:fld id="{FA9AFB2A-2569-AC43-A422-114C8C405634}" type="slidenum">
              <a:rPr lang="en-US" smtClean="0"/>
              <a:t>‹#›</a:t>
            </a:fld>
            <a:endParaRPr lang="en-US"/>
          </a:p>
        </p:txBody>
      </p:sp>
    </p:spTree>
    <p:extLst>
      <p:ext uri="{BB962C8B-B14F-4D97-AF65-F5344CB8AC3E}">
        <p14:creationId xmlns:p14="http://schemas.microsoft.com/office/powerpoint/2010/main" val="2652422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E427-8C73-39E1-E3C8-FC36BFAAF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6BC6C3-9FD1-3660-AC1A-70E4555AD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322CAE-A573-00F0-B7A1-7FD5689400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DB12B-EFCF-258D-E321-D28067ABAD29}"/>
              </a:ext>
            </a:extLst>
          </p:cNvPr>
          <p:cNvSpPr>
            <a:spLocks noGrp="1"/>
          </p:cNvSpPr>
          <p:nvPr>
            <p:ph type="dt" sz="half" idx="10"/>
          </p:nvPr>
        </p:nvSpPr>
        <p:spPr/>
        <p:txBody>
          <a:bodyPr/>
          <a:lstStyle/>
          <a:p>
            <a:fld id="{40270684-10DA-1F4B-A668-C04A388D149E}" type="datetimeFigureOut">
              <a:rPr lang="en-US" smtClean="0"/>
              <a:t>6/3/24</a:t>
            </a:fld>
            <a:endParaRPr lang="en-US"/>
          </a:p>
        </p:txBody>
      </p:sp>
      <p:sp>
        <p:nvSpPr>
          <p:cNvPr id="6" name="Footer Placeholder 5">
            <a:extLst>
              <a:ext uri="{FF2B5EF4-FFF2-40B4-BE49-F238E27FC236}">
                <a16:creationId xmlns:a16="http://schemas.microsoft.com/office/drawing/2014/main" id="{FDD8DFAB-A86F-6F38-D060-CFE937B0EB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91F32-D7C2-849A-8883-2505C0C5D33F}"/>
              </a:ext>
            </a:extLst>
          </p:cNvPr>
          <p:cNvSpPr>
            <a:spLocks noGrp="1"/>
          </p:cNvSpPr>
          <p:nvPr>
            <p:ph type="sldNum" sz="quarter" idx="12"/>
          </p:nvPr>
        </p:nvSpPr>
        <p:spPr/>
        <p:txBody>
          <a:bodyPr/>
          <a:lstStyle/>
          <a:p>
            <a:fld id="{FA9AFB2A-2569-AC43-A422-114C8C405634}" type="slidenum">
              <a:rPr lang="en-US" smtClean="0"/>
              <a:t>‹#›</a:t>
            </a:fld>
            <a:endParaRPr lang="en-US"/>
          </a:p>
        </p:txBody>
      </p:sp>
    </p:spTree>
    <p:extLst>
      <p:ext uri="{BB962C8B-B14F-4D97-AF65-F5344CB8AC3E}">
        <p14:creationId xmlns:p14="http://schemas.microsoft.com/office/powerpoint/2010/main" val="66221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5DCFE-EC43-1179-B182-221CEBED5C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DD9AD2-EB5F-D0B6-74C1-D5B104D7E7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31722-E014-1CF3-7B19-882C5BAFB0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270684-10DA-1F4B-A668-C04A388D149E}" type="datetimeFigureOut">
              <a:rPr lang="en-US" smtClean="0"/>
              <a:t>6/3/24</a:t>
            </a:fld>
            <a:endParaRPr lang="en-US"/>
          </a:p>
        </p:txBody>
      </p:sp>
      <p:sp>
        <p:nvSpPr>
          <p:cNvPr id="5" name="Footer Placeholder 4">
            <a:extLst>
              <a:ext uri="{FF2B5EF4-FFF2-40B4-BE49-F238E27FC236}">
                <a16:creationId xmlns:a16="http://schemas.microsoft.com/office/drawing/2014/main" id="{189EF17D-EDD8-F169-681E-E78265F91E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B08CAF0-DE88-34ED-C31B-2BEAEC629A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9AFB2A-2569-AC43-A422-114C8C405634}" type="slidenum">
              <a:rPr lang="en-US" smtClean="0"/>
              <a:t>‹#›</a:t>
            </a:fld>
            <a:endParaRPr lang="en-US"/>
          </a:p>
        </p:txBody>
      </p:sp>
    </p:spTree>
    <p:extLst>
      <p:ext uri="{BB962C8B-B14F-4D97-AF65-F5344CB8AC3E}">
        <p14:creationId xmlns:p14="http://schemas.microsoft.com/office/powerpoint/2010/main" val="1889700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lnk.to/theneuron" TargetMode="External"/><Relationship Id="rId2" Type="http://schemas.openxmlformats.org/officeDocument/2006/relationships/hyperlink" Target="https://theneurondaily.com/" TargetMode="Externa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s://www.therundown.ai/subscribe" TargetMode="Externa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oneusefulthing.org/" TargetMode="External"/><Relationship Id="rId4" Type="http://schemas.openxmlformats.org/officeDocument/2006/relationships/hyperlink" Target="https://heatherbcooper.substack.com/subscrib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iedusimplified.substack.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www.superhuman.ai/"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hyperlink" Target="https://edte.ch/blog/promptcraft/?v=3a1ed7090bfa" TargetMode="External"/><Relationship Id="rId3" Type="http://schemas.openxmlformats.org/officeDocument/2006/relationships/hyperlink" Target="https://donaldclarkplanb.blogspot.com/" TargetMode="External"/><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donaldclarkplanb.blogspot.com/2024/04/the-great-hall-where-now-with-ai-it-is.html" TargetMode="External"/><Relationship Id="rId4" Type="http://schemas.openxmlformats.org/officeDocument/2006/relationships/image" Target="../media/image21.png"/><Relationship Id="rId9" Type="http://schemas.openxmlformats.org/officeDocument/2006/relationships/hyperlink" Target="https://edte.ch/blog/?v=3a1ed7090bfa"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twitter.com/AnnaRMills" TargetMode="External"/><Relationship Id="rId2" Type="http://schemas.openxmlformats.org/officeDocument/2006/relationships/hyperlink" Target="https://www.annarmills.com/" TargetMode="Externa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hyperlink" Target="https://www.linkedin.com/in/robgibson1/" TargetMode="Externa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linkedin.com/in/amanda-bickerstaff-edu/"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futuretools.beehiiv.co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substack.com/@learningfuturesdigest" TargetMode="External"/><Relationship Id="rId7" Type="http://schemas.openxmlformats.org/officeDocument/2006/relationships/hyperlink" Target="https://machinelearningsco.substack.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marcwatkins.substack.com/" TargetMode="External"/><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hyperlink" Target="https://stefanbauschard.substack.com/" TargetMode="External"/><Relationship Id="rId9"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hyperlink" Target="https://x.com/alliekmiller" TargetMode="External"/><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hyperlink" Target="https://bensbites.beehiiv.com/" TargetMode="External"/><Relationship Id="rId1" Type="http://schemas.openxmlformats.org/officeDocument/2006/relationships/slideLayout" Target="../slideLayouts/slideLayout2.xml"/><Relationship Id="rId6" Type="http://schemas.openxmlformats.org/officeDocument/2006/relationships/hyperlink" Target="https://www.stateof.ai/" TargetMode="External"/><Relationship Id="rId5" Type="http://schemas.openxmlformats.org/officeDocument/2006/relationships/hyperlink" Target="https://www.theaivalley.com/" TargetMode="External"/><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hyperlink" Target="https://aiwithallie.beehiiv.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library.educause.edu/-/media/files/library/2024/5/2024hrteachinglearning.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afeshare.tv/x/rgD2gmwCS1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youtu.be/rgD2gmwCS10?si=-r3Kl1cT1CusKw09"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tally.so/r/mOP4gY"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safeshare.tv/x/anmuklFtu8U" TargetMode="External"/><Relationship Id="rId2" Type="http://schemas.openxmlformats.org/officeDocument/2006/relationships/hyperlink" Target="https://www.youtube.com/watch?v=anmuklFtu8U" TargetMode="Externa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8" Type="http://schemas.openxmlformats.org/officeDocument/2006/relationships/hyperlink" Target="https://deepmind.google/technologies/imagen-3/" TargetMode="External"/><Relationship Id="rId13" Type="http://schemas.openxmlformats.org/officeDocument/2006/relationships/hyperlink" Target="https://suno.com/" TargetMode="External"/><Relationship Id="rId3" Type="http://schemas.openxmlformats.org/officeDocument/2006/relationships/hyperlink" Target="https://firefly.adobe.com/" TargetMode="External"/><Relationship Id="rId7" Type="http://schemas.openxmlformats.org/officeDocument/2006/relationships/hyperlink" Target="https://copilot.microsoft.com/images/create" TargetMode="External"/><Relationship Id="rId12" Type="http://schemas.openxmlformats.org/officeDocument/2006/relationships/hyperlink" Target="https://stableaudio.com/" TargetMode="External"/><Relationship Id="rId2" Type="http://schemas.openxmlformats.org/officeDocument/2006/relationships/hyperlink" Target="https://elevenlabs.io/" TargetMode="External"/><Relationship Id="rId1" Type="http://schemas.openxmlformats.org/officeDocument/2006/relationships/slideLayout" Target="../slideLayouts/slideLayout2.xml"/><Relationship Id="rId6" Type="http://schemas.openxmlformats.org/officeDocument/2006/relationships/hyperlink" Target="https://www.midjourney.com/showcase" TargetMode="External"/><Relationship Id="rId11" Type="http://schemas.openxmlformats.org/officeDocument/2006/relationships/hyperlink" Target="https://snapmuse.com/ai-music-generator" TargetMode="External"/><Relationship Id="rId5" Type="http://schemas.openxmlformats.org/officeDocument/2006/relationships/hyperlink" Target="https://stability.ai/" TargetMode="External"/><Relationship Id="rId10" Type="http://schemas.openxmlformats.org/officeDocument/2006/relationships/hyperlink" Target="https://www.synthesia.io/" TargetMode="External"/><Relationship Id="rId4" Type="http://schemas.openxmlformats.org/officeDocument/2006/relationships/hyperlink" Target="https://openai.com/index/dall-e-3/" TargetMode="External"/><Relationship Id="rId9" Type="http://schemas.openxmlformats.org/officeDocument/2006/relationships/hyperlink" Target="https://www.deepbrain.io/aistudios" TargetMode="External"/><Relationship Id="rId14" Type="http://schemas.openxmlformats.org/officeDocument/2006/relationships/image" Target="../media/image40.jpg"/></Relationships>
</file>

<file path=ppt/slides/_rels/slide24.xml.rels><?xml version="1.0" encoding="UTF-8" standalone="yes"?>
<Relationships xmlns="http://schemas.openxmlformats.org/package/2006/relationships"><Relationship Id="rId8" Type="http://schemas.openxmlformats.org/officeDocument/2006/relationships/hyperlink" Target="https://stylebot.app/" TargetMode="External"/><Relationship Id="rId13" Type="http://schemas.openxmlformats.org/officeDocument/2006/relationships/hyperlink" Target="https://www.canva.com/features/ai-music-generator/" TargetMode="External"/><Relationship Id="rId3" Type="http://schemas.openxmlformats.org/officeDocument/2006/relationships/hyperlink" Target="https://www.grammarly.com/" TargetMode="External"/><Relationship Id="rId7" Type="http://schemas.openxmlformats.org/officeDocument/2006/relationships/hyperlink" Target="https://www.wordtune.com/lp/aigenerative" TargetMode="External"/><Relationship Id="rId12" Type="http://schemas.openxmlformats.org/officeDocument/2006/relationships/hyperlink" Target="https://www.udio.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lex.page/" TargetMode="External"/><Relationship Id="rId11" Type="http://schemas.openxmlformats.org/officeDocument/2006/relationships/hyperlink" Target="https://www.canva.com/features/ai-voice-generator/" TargetMode="External"/><Relationship Id="rId5" Type="http://schemas.openxmlformats.org/officeDocument/2006/relationships/hyperlink" Target="https://support.google.com/docs/answer/13447609?hl=en" TargetMode="External"/><Relationship Id="rId10" Type="http://schemas.openxmlformats.org/officeDocument/2006/relationships/hyperlink" Target="https://elevenlabs.io/payouts" TargetMode="External"/><Relationship Id="rId4" Type="http://schemas.openxmlformats.org/officeDocument/2006/relationships/hyperlink" Target="https://www.microsoft.com/en-us/microsoft-copilot/" TargetMode="External"/><Relationship Id="rId9" Type="http://schemas.openxmlformats.org/officeDocument/2006/relationships/hyperlink" Target="https://elevenlabs.i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s://www.colossyan.co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very.to/chain-of-thought/how-a-hollywood-director-uses-ai-to-make-movi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hyperlink" Target="https://aiff.runwayml.com/"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hbr.org/2024/03/how-people-are-really-using-genai"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hyperlink" Target="https://fortune.com/2024/05/11/apple-openai-chatgpt-iphone-ios-18-google-gemini-ai-chatbot/" TargetMode="External"/><Relationship Id="rId7"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hyperlink" Target="https://www.ray-ban.com/usa/ray-ban-meta-smart-glasses" TargetMode="External"/><Relationship Id="rId4" Type="http://schemas.openxmlformats.org/officeDocument/2006/relationships/hyperlink" Target="https://www.rabbit.tech/"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presentation/d/1uK4z0gCtiYHJ8jaHJxFGbOZeLmstBcpnAiqzMxaOfOQ/edit#slide=id.g1f0099ba791_1_441"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tally.so/r/mJRpYR"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khanmigo.ai/teacher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hyperlink" Target="https://blog.google/outreach-initiatives/education/google-learnlm-gemini-generative-ai/" TargetMode="External"/><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opencontent.org/blog/archives/7488"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assets-c4akfrf5b4d3f4b7.z01.azurefd.net/assets/2024/05/2024_Work_Trend_Index_Annual_Report_663d45200a4ad.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gktw.org/" TargetMode="Externa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g"/><Relationship Id="rId4" Type="http://schemas.openxmlformats.org/officeDocument/2006/relationships/image" Target="../media/image62.jp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businessinsider.com/futurist-predicts-online-school-largest-online-company-2016-12"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safeshare.tv/x/_nSmkyDNulk"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youtu.be/_nSmkyDNulk?si=vDGeFV88w8u0KWxg" TargetMode="Externa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google.com/search?newwindow=1&amp;sca_esv=832bfc491017b489&amp;sca_upv=1&amp;q=what+is+zpd+in+learning&amp;source=lnms&amp;uds=ADvngMgiPmsFSnX7QtZmBAeJzn8vrSoduI0pzS7e0R2Nek7AVDgOAju__ZzulZhnwej9xLmoT97W33PtBTYFL5ibRXRgX2KBGuyEGD4lDWGhlEBBBUkzaURSKqmF7TgrHBvMDtcRNZG2ikADWxjBkpnGmbmswuVPjayt1QuBBSYzTr9xKkP4QXhiCA_6dWwYHsV3VV-jlcEgoWZCrAJskUlZOUNB7JZvzsz1tf8d3BLeYLF5337teRt7zKFfhhYvh8qngkFrBhGYaVYUZ-CN9caFDFjOmNY23fFiJ0B8OoG1HlM-m602CQ3LSl2Cut1SUOYfYvkNNRTfApHoo-Q9mTD2RDLxScq3xw&amp;sa=X&amp;ved=2ahUKEwj2wd3c6qaGAxVTl4kEHSvmBJMQ0pQJegQIDBAB&amp;biw=1390&amp;bih=776&amp;dpr=2"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jpg"/></Relationships>
</file>

<file path=ppt/slides/_rels/slide5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youtube.com/playlist?list=PLOXw6I10VTv8VOvPNVQ8c4D4NyMRMotXh" TargetMode="External"/><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hatgpt.com/" TargetMode="External"/><Relationship Id="rId5" Type="http://schemas.openxmlformats.org/officeDocument/2006/relationships/hyperlink" Target="https://openai.com/index/sora/" TargetMode="External"/><Relationship Id="rId4" Type="http://schemas.openxmlformats.org/officeDocument/2006/relationships/hyperlink" Target="https://openai.com/index/dall-e-3/"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the74million.org/article/a-cautionary-ai-tale-why-ibms-dazzling-watson-supercomputer-made-a-lousy-tutor/"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nga.org/ler/"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hyperlink" Target="https://deepmind.google/technologies/gemini/project-astra/" TargetMode="External"/><Relationship Id="rId7"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gemini.google.com/" TargetMode="External"/><Relationship Id="rId5" Type="http://schemas.openxmlformats.org/officeDocument/2006/relationships/hyperlink" Target="https://imagen.research.google/" TargetMode="External"/><Relationship Id="rId4" Type="http://schemas.openxmlformats.org/officeDocument/2006/relationships/hyperlink" Target="https://deepmind.google/technologies/veo/" TargetMode="External"/><Relationship Id="rId9"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hechingerreport.org/colleges-are-now-closing-at-a-pace-of-one-a-week-what-happens-to-the-student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microsoft.com/en-us/microsoft-365/business/copilot-for-microsoft-365" TargetMode="External"/><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blogs.microsoft.com/blog/2024/05/20/introducing-copilot-pcs/" TargetMode="External"/><Relationship Id="rId5" Type="http://schemas.openxmlformats.org/officeDocument/2006/relationships/hyperlink" Target="https://claude.ai/" TargetMode="External"/><Relationship Id="rId4" Type="http://schemas.openxmlformats.org/officeDocument/2006/relationships/hyperlink" Target="https://copilot.microsoft.com/"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hyperlink" Target="mailto:DanielChristian55@gmail.com" TargetMode="External"/><Relationship Id="rId3" Type="http://schemas.openxmlformats.org/officeDocument/2006/relationships/hyperlink" Target="https://danielschristian.com/thelivingclassroom/index.htm" TargetMode="External"/><Relationship Id="rId7" Type="http://schemas.openxmlformats.org/officeDocument/2006/relationships/hyperlink" Target="https://danielschristian.com/"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hyperlink" Target="https://danielschristian.com/learning-ecosystems/" TargetMode="External"/><Relationship Id="rId10" Type="http://schemas.openxmlformats.org/officeDocument/2006/relationships/hyperlink" Target="https://www.linkedin.com/in/danielschristian/" TargetMode="External"/><Relationship Id="rId4" Type="http://schemas.openxmlformats.org/officeDocument/2006/relationships/image" Target="../media/image89.jpeg"/><Relationship Id="rId9" Type="http://schemas.openxmlformats.org/officeDocument/2006/relationships/hyperlink" Target="https://x.com/dchristian5"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onaldclarkplanb.blogspot.com/2012/03/blog-marathon-50-blogs-on-learning.html" TargetMode="External"/><Relationship Id="rId7" Type="http://schemas.openxmlformats.org/officeDocument/2006/relationships/image" Target="../media/image91.png"/><Relationship Id="rId2" Type="http://schemas.openxmlformats.org/officeDocument/2006/relationships/hyperlink" Target="https://donaldclarkplanb.blogspot.com/" TargetMode="External"/><Relationship Id="rId1" Type="http://schemas.openxmlformats.org/officeDocument/2006/relationships/slideLayout" Target="../slideLayouts/slideLayout2.xml"/><Relationship Id="rId6" Type="http://schemas.openxmlformats.org/officeDocument/2006/relationships/hyperlink" Target="https://ditchthattextbook.com/about/" TargetMode="External"/><Relationship Id="rId5" Type="http://schemas.openxmlformats.org/officeDocument/2006/relationships/image" Target="../media/image21.png"/><Relationship Id="rId4" Type="http://schemas.openxmlformats.org/officeDocument/2006/relationships/hyperlink" Target="https://donaldclarkplanb.blogspot.com/search?q=learning+theorist"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donaldclarkplanb.blogspot.com/search?q=learning+theorist" TargetMode="External"/><Relationship Id="rId3" Type="http://schemas.openxmlformats.org/officeDocument/2006/relationships/hyperlink" Target="https://theelearningcoach.com/" TargetMode="External"/><Relationship Id="rId7" Type="http://schemas.openxmlformats.org/officeDocument/2006/relationships/hyperlink" Target="https://donaldclarkplanb.blogspot.com/2012/03/blog-marathon-50-blogs-on-learning.html" TargetMode="Externa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donaldclarkplanb.blogspot.com/2024/04/the-great-hall-where-now-with-ai-it-is.html" TargetMode="External"/><Relationship Id="rId4" Type="http://schemas.openxmlformats.org/officeDocument/2006/relationships/hyperlink" Target="https://donaldclarkplanb.blogspot.com/"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learntrepreneurs.com/" TargetMode="External"/><Relationship Id="rId2" Type="http://schemas.openxmlformats.org/officeDocument/2006/relationships/hyperlink" Target="https://twitter.com/Evti" TargetMode="Externa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hyperlink" Target="http://www.danielwillingham.com/"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substack.com/@learningfuturesdigest" TargetMode="External"/><Relationship Id="rId7"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derekbruff.org/" TargetMode="External"/><Relationship Id="rId5" Type="http://schemas.openxmlformats.org/officeDocument/2006/relationships/image" Target="../media/image95.png"/><Relationship Id="rId4" Type="http://schemas.openxmlformats.org/officeDocument/2006/relationships/hyperlink" Target="https://drphilippahardman.substack.com/p/ai-in-learning-and-development-a"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hyperlink" Target="https://www.retrievalpractice.org/" TargetMode="External"/><Relationship Id="rId1" Type="http://schemas.openxmlformats.org/officeDocument/2006/relationships/slideLayout" Target="../slideLayouts/slideLayout2.xml"/><Relationship Id="rId4" Type="http://schemas.openxmlformats.org/officeDocument/2006/relationships/hyperlink" Target="https://twitter.com/RetrieveLearn"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teaching.virginia.edu/galleries/generative-ai" TargetMode="External"/><Relationship Id="rId2" Type="http://schemas.openxmlformats.org/officeDocument/2006/relationships/hyperlink" Target="https://teaching.virginia.edu/" TargetMode="External"/><Relationship Id="rId1" Type="http://schemas.openxmlformats.org/officeDocument/2006/relationships/slideLayout" Target="../slideLayouts/slideLayout2.xml"/><Relationship Id="rId5" Type="http://schemas.openxmlformats.org/officeDocument/2006/relationships/image" Target="../media/image99.jpg"/><Relationship Id="rId4" Type="http://schemas.openxmlformats.org/officeDocument/2006/relationships/image" Target="../media/image98.jpg"/></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jamesmlang.com/"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stefanbauschard.substack.com/"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hyperlink" Target="https://www.meta.ai/" TargetMode="External"/><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s://www.perplexity.ai/" TargetMode="External"/><Relationship Id="rId4" Type="http://schemas.openxmlformats.org/officeDocument/2006/relationships/hyperlink" Target="https://www.perplexity.ai/hub/blog/perplexity-pages"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twitter.com/courosa"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hyperlink" Target="https://www.etch.club/" TargetMode="External"/><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3" Type="http://schemas.openxmlformats.org/officeDocument/2006/relationships/hyperlink" Target="https://www.veletsianos.co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hyperlink" Target="https://www.veletsianos.com/2024/04/16/oped-5-questions-schools-and-universities-should-ask-before-they-purchase-ai-tech-products/" TargetMode="External"/></Relationships>
</file>

<file path=ppt/slides/_rels/slide92.xml.rels><?xml version="1.0" encoding="UTF-8" standalone="yes"?>
<Relationships xmlns="http://schemas.openxmlformats.org/package/2006/relationships"><Relationship Id="rId2" Type="http://schemas.openxmlformats.org/officeDocument/2006/relationships/hyperlink" Target="https://www.stanfordlawreview.org/online/the-making-of-the-a2j-crisis/"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2A67B56-B916-CF4A-A07C-FEB5B16AE7A2}"/>
              </a:ext>
            </a:extLst>
          </p:cNvPr>
          <p:cNvSpPr/>
          <p:nvPr/>
        </p:nvSpPr>
        <p:spPr>
          <a:xfrm>
            <a:off x="0" y="-1"/>
            <a:ext cx="12192000" cy="6857645"/>
          </a:xfrm>
          <a:prstGeom prst="rect">
            <a:avLst/>
          </a:prstGeom>
          <a:solidFill>
            <a:srgbClr val="08090C"/>
          </a:solidFill>
          <a:ln>
            <a:solidFill>
              <a:srgbClr val="080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road with trees and a mirror&#10;&#10;Description automatically generated">
            <a:extLst>
              <a:ext uri="{FF2B5EF4-FFF2-40B4-BE49-F238E27FC236}">
                <a16:creationId xmlns:a16="http://schemas.microsoft.com/office/drawing/2014/main" id="{7D507EF3-F8BA-44B2-F8CE-6DBA1D0C61A2}"/>
              </a:ext>
            </a:extLst>
          </p:cNvPr>
          <p:cNvPicPr>
            <a:picLocks noChangeAspect="1"/>
          </p:cNvPicPr>
          <p:nvPr/>
        </p:nvPicPr>
        <p:blipFill>
          <a:blip r:embed="rId3"/>
          <a:stretch>
            <a:fillRect/>
          </a:stretch>
        </p:blipFill>
        <p:spPr>
          <a:xfrm>
            <a:off x="1499126" y="354"/>
            <a:ext cx="9510249" cy="6857646"/>
          </a:xfrm>
          <a:prstGeom prst="rect">
            <a:avLst/>
          </a:prstGeom>
        </p:spPr>
      </p:pic>
    </p:spTree>
    <p:extLst>
      <p:ext uri="{BB962C8B-B14F-4D97-AF65-F5344CB8AC3E}">
        <p14:creationId xmlns:p14="http://schemas.microsoft.com/office/powerpoint/2010/main" val="2097502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E16E1A-EA6F-C929-C8CB-FF8569BCA122}"/>
              </a:ext>
            </a:extLst>
          </p:cNvPr>
          <p:cNvSpPr/>
          <p:nvPr/>
        </p:nvSpPr>
        <p:spPr>
          <a:xfrm>
            <a:off x="-1" y="3343548"/>
            <a:ext cx="12192000" cy="1816481"/>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927CE7-ACC4-1B3E-450F-39F10A624978}"/>
              </a:ext>
            </a:extLst>
          </p:cNvPr>
          <p:cNvSpPr/>
          <p:nvPr/>
        </p:nvSpPr>
        <p:spPr>
          <a:xfrm>
            <a:off x="-3" y="3428999"/>
            <a:ext cx="12192000" cy="3429001"/>
          </a:xfrm>
          <a:prstGeom prst="rect">
            <a:avLst/>
          </a:prstGeom>
          <a:solidFill>
            <a:schemeClr val="tx1"/>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2" name="Title 1">
            <a:extLst>
              <a:ext uri="{FF2B5EF4-FFF2-40B4-BE49-F238E27FC236}">
                <a16:creationId xmlns:a16="http://schemas.microsoft.com/office/drawing/2014/main" id="{9B0322EE-14FA-B541-3627-AFD1027DBD3A}"/>
              </a:ext>
            </a:extLst>
          </p:cNvPr>
          <p:cNvSpPr>
            <a:spLocks noGrp="1"/>
          </p:cNvSpPr>
          <p:nvPr>
            <p:ph type="ctrTitle"/>
          </p:nvPr>
        </p:nvSpPr>
        <p:spPr>
          <a:xfrm>
            <a:off x="0" y="1912476"/>
            <a:ext cx="12191999" cy="964471"/>
          </a:xfrm>
        </p:spPr>
        <p:txBody>
          <a:bodyPr>
            <a:normAutofit/>
          </a:bodyPr>
          <a:lstStyle/>
          <a:p>
            <a:r>
              <a:rPr lang="en-US" sz="4000" dirty="0"/>
              <a:t>…for learning about AI</a:t>
            </a:r>
          </a:p>
        </p:txBody>
      </p:sp>
      <p:sp>
        <p:nvSpPr>
          <p:cNvPr id="3" name="Rectangle 2">
            <a:extLst>
              <a:ext uri="{FF2B5EF4-FFF2-40B4-BE49-F238E27FC236}">
                <a16:creationId xmlns:a16="http://schemas.microsoft.com/office/drawing/2014/main" id="{12F27882-ABB3-5DAB-5557-6DC6EAAC4BC8}"/>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1585982-A7DC-3DFB-DFDF-0E549549FF40}"/>
              </a:ext>
            </a:extLst>
          </p:cNvPr>
          <p:cNvSpPr txBox="1">
            <a:spLocks/>
          </p:cNvSpPr>
          <p:nvPr/>
        </p:nvSpPr>
        <p:spPr>
          <a:xfrm>
            <a:off x="838200" y="328549"/>
            <a:ext cx="10515600"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chemeClr val="bg1"/>
                </a:solidFill>
                <a:effectLst/>
                <a:latin typeface="SF Pro Display"/>
              </a:rPr>
              <a:t>Resources…</a:t>
            </a:r>
            <a:endParaRPr lang="en-US" b="1" dirty="0">
              <a:solidFill>
                <a:schemeClr val="bg1"/>
              </a:solidFill>
              <a:latin typeface="Google Sans"/>
            </a:endParaRPr>
          </a:p>
        </p:txBody>
      </p:sp>
      <p:pic>
        <p:nvPicPr>
          <p:cNvPr id="6" name="Picture 5" descr="A blue light bulb with a human head&#10;&#10;Description automatically generated">
            <a:extLst>
              <a:ext uri="{FF2B5EF4-FFF2-40B4-BE49-F238E27FC236}">
                <a16:creationId xmlns:a16="http://schemas.microsoft.com/office/drawing/2014/main" id="{4DB4253B-1FC2-1453-C7F9-F9C4E6F3A6B7}"/>
              </a:ext>
            </a:extLst>
          </p:cNvPr>
          <p:cNvPicPr>
            <a:picLocks noChangeAspect="1"/>
          </p:cNvPicPr>
          <p:nvPr/>
        </p:nvPicPr>
        <p:blipFill>
          <a:blip r:embed="rId3"/>
          <a:stretch>
            <a:fillRect/>
          </a:stretch>
        </p:blipFill>
        <p:spPr>
          <a:xfrm>
            <a:off x="152400" y="3530600"/>
            <a:ext cx="11874500" cy="3162300"/>
          </a:xfrm>
          <a:prstGeom prst="rect">
            <a:avLst/>
          </a:prstGeom>
        </p:spPr>
      </p:pic>
    </p:spTree>
    <p:extLst>
      <p:ext uri="{BB962C8B-B14F-4D97-AF65-F5344CB8AC3E}">
        <p14:creationId xmlns:p14="http://schemas.microsoft.com/office/powerpoint/2010/main" val="1374465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20297D-B966-46C8-8068-3430C34D1BB4}"/>
              </a:ext>
            </a:extLst>
          </p:cNvPr>
          <p:cNvSpPr>
            <a:spLocks noGrp="1"/>
          </p:cNvSpPr>
          <p:nvPr>
            <p:ph idx="1"/>
          </p:nvPr>
        </p:nvSpPr>
        <p:spPr>
          <a:xfrm>
            <a:off x="667149" y="1825625"/>
            <a:ext cx="4960150" cy="4340713"/>
          </a:xfrm>
        </p:spPr>
        <p:txBody>
          <a:bodyPr/>
          <a:lstStyle/>
          <a:p>
            <a:pPr marL="0" indent="0">
              <a:buNone/>
            </a:pPr>
            <a:r>
              <a:rPr lang="en-US" b="1" dirty="0"/>
              <a:t>The Neuron </a:t>
            </a:r>
            <a:r>
              <a:rPr lang="en-US" dirty="0"/>
              <a:t>by Pete Huang &amp; Noah Edelman</a:t>
            </a:r>
          </a:p>
          <a:p>
            <a:pPr lvl="1"/>
            <a:r>
              <a:rPr lang="en-US" dirty="0">
                <a:hlinkClick r:id="rId2"/>
              </a:rPr>
              <a:t>Newsletter</a:t>
            </a:r>
            <a:endParaRPr lang="en-US" dirty="0"/>
          </a:p>
          <a:p>
            <a:pPr lvl="1"/>
            <a:r>
              <a:rPr lang="en-US" dirty="0">
                <a:hlinkClick r:id="rId3"/>
              </a:rPr>
              <a:t>Podcast</a:t>
            </a:r>
            <a:endParaRPr lang="en-US" dirty="0"/>
          </a:p>
        </p:txBody>
      </p:sp>
      <p:pic>
        <p:nvPicPr>
          <p:cNvPr id="4098" name="Picture 2" descr="Background Image">
            <a:extLst>
              <a:ext uri="{FF2B5EF4-FFF2-40B4-BE49-F238E27FC236}">
                <a16:creationId xmlns:a16="http://schemas.microsoft.com/office/drawing/2014/main" id="{709A972D-D8C2-14BD-3A63-0AFA2FEF2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149" y="4686481"/>
            <a:ext cx="5302251" cy="13255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3AA46047-1C58-DBDC-757E-B6AC8E0B6A7A}"/>
              </a:ext>
            </a:extLst>
          </p:cNvPr>
          <p:cNvSpPr txBox="1">
            <a:spLocks/>
          </p:cNvSpPr>
          <p:nvPr/>
        </p:nvSpPr>
        <p:spPr>
          <a:xfrm>
            <a:off x="6910754" y="1825625"/>
            <a:ext cx="3522785" cy="2769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hlinkClick r:id="rId5"/>
              </a:rPr>
              <a:t>The Rundown AI</a:t>
            </a:r>
            <a:endParaRPr lang="en-US" b="1" dirty="0"/>
          </a:p>
          <a:p>
            <a:pPr lvl="1"/>
            <a:r>
              <a:rPr lang="en-US" dirty="0"/>
              <a:t>Links to articles</a:t>
            </a:r>
          </a:p>
          <a:p>
            <a:pPr lvl="1"/>
            <a:r>
              <a:rPr lang="en-US" dirty="0"/>
              <a:t>Step-by-step guides</a:t>
            </a:r>
          </a:p>
          <a:p>
            <a:pPr lvl="1"/>
            <a:r>
              <a:rPr lang="en-US" dirty="0"/>
              <a:t>Tools</a:t>
            </a:r>
          </a:p>
          <a:p>
            <a:pPr lvl="1"/>
            <a:r>
              <a:rPr lang="en-US" dirty="0"/>
              <a:t>AI jobs</a:t>
            </a:r>
          </a:p>
          <a:p>
            <a:pPr lvl="1"/>
            <a:r>
              <a:rPr lang="en-US" dirty="0"/>
              <a:t>AI &amp; tech news</a:t>
            </a:r>
          </a:p>
          <a:p>
            <a:endParaRPr lang="en-US" dirty="0"/>
          </a:p>
        </p:txBody>
      </p:sp>
      <p:pic>
        <p:nvPicPr>
          <p:cNvPr id="4100" name="Picture 4" descr="The Rundown AI">
            <a:extLst>
              <a:ext uri="{FF2B5EF4-FFF2-40B4-BE49-F238E27FC236}">
                <a16:creationId xmlns:a16="http://schemas.microsoft.com/office/drawing/2014/main" id="{9B01D9FF-2A8C-03C1-1E39-C27FA1CF37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3692" y="4686481"/>
            <a:ext cx="1325563" cy="13255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462930-A423-1399-8CA4-D7187BE28E90}"/>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C160444-5962-1528-8FF8-DCBD11E3D00C}"/>
              </a:ext>
            </a:extLst>
          </p:cNvPr>
          <p:cNvSpPr txBox="1">
            <a:spLocks/>
          </p:cNvSpPr>
          <p:nvPr/>
        </p:nvSpPr>
        <p:spPr>
          <a:xfrm>
            <a:off x="838200" y="328549"/>
            <a:ext cx="10515600"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chemeClr val="bg1"/>
                </a:solidFill>
                <a:effectLst/>
                <a:latin typeface="SF Pro Display"/>
              </a:rPr>
              <a:t>Resources for learning about AI</a:t>
            </a:r>
            <a:endParaRPr lang="en-US" b="1" dirty="0">
              <a:solidFill>
                <a:schemeClr val="bg1"/>
              </a:solidFill>
              <a:latin typeface="Google Sans"/>
            </a:endParaRPr>
          </a:p>
        </p:txBody>
      </p:sp>
    </p:spTree>
    <p:extLst>
      <p:ext uri="{BB962C8B-B14F-4D97-AF65-F5344CB8AC3E}">
        <p14:creationId xmlns:p14="http://schemas.microsoft.com/office/powerpoint/2010/main" val="2192594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social media post&#10;&#10;Description automatically generated">
            <a:extLst>
              <a:ext uri="{FF2B5EF4-FFF2-40B4-BE49-F238E27FC236}">
                <a16:creationId xmlns:a16="http://schemas.microsoft.com/office/drawing/2014/main" id="{5328D681-3795-6CF5-D086-544244F7770A}"/>
              </a:ext>
            </a:extLst>
          </p:cNvPr>
          <p:cNvPicPr>
            <a:picLocks noChangeAspect="1"/>
          </p:cNvPicPr>
          <p:nvPr/>
        </p:nvPicPr>
        <p:blipFill rotWithShape="1">
          <a:blip r:embed="rId3"/>
          <a:srcRect b="7949"/>
          <a:stretch/>
        </p:blipFill>
        <p:spPr>
          <a:xfrm>
            <a:off x="6535614" y="3415558"/>
            <a:ext cx="4818185" cy="3370152"/>
          </a:xfrm>
          <a:prstGeom prst="rect">
            <a:avLst/>
          </a:prstGeom>
        </p:spPr>
      </p:pic>
      <p:sp>
        <p:nvSpPr>
          <p:cNvPr id="4" name="Content Placeholder 2">
            <a:extLst>
              <a:ext uri="{FF2B5EF4-FFF2-40B4-BE49-F238E27FC236}">
                <a16:creationId xmlns:a16="http://schemas.microsoft.com/office/drawing/2014/main" id="{4FDA3406-0B9E-B199-2F28-2C4A59075642}"/>
              </a:ext>
            </a:extLst>
          </p:cNvPr>
          <p:cNvSpPr txBox="1">
            <a:spLocks/>
          </p:cNvSpPr>
          <p:nvPr/>
        </p:nvSpPr>
        <p:spPr>
          <a:xfrm>
            <a:off x="6444761" y="1823051"/>
            <a:ext cx="5145877" cy="2722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hlinkClick r:id="rId4"/>
              </a:rPr>
              <a:t>Heather Cooper: Visually AI Newsletter</a:t>
            </a:r>
            <a:br>
              <a:rPr lang="en-US" b="1" dirty="0"/>
            </a:br>
            <a:r>
              <a:rPr lang="en-US" sz="2000" dirty="0"/>
              <a:t>Tools, techniques, vendors, and individuals who focus on visual content and storytelling</a:t>
            </a:r>
            <a:endParaRPr lang="en-US" dirty="0"/>
          </a:p>
        </p:txBody>
      </p:sp>
      <p:sp>
        <p:nvSpPr>
          <p:cNvPr id="8" name="Rectangle 7">
            <a:extLst>
              <a:ext uri="{FF2B5EF4-FFF2-40B4-BE49-F238E27FC236}">
                <a16:creationId xmlns:a16="http://schemas.microsoft.com/office/drawing/2014/main" id="{C5567661-AAE6-E11A-8795-3232726D6785}"/>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78B60D7-277A-9DC4-8B12-79C4491FF572}"/>
              </a:ext>
            </a:extLst>
          </p:cNvPr>
          <p:cNvSpPr txBox="1">
            <a:spLocks/>
          </p:cNvSpPr>
          <p:nvPr/>
        </p:nvSpPr>
        <p:spPr>
          <a:xfrm>
            <a:off x="838200" y="328549"/>
            <a:ext cx="10515600"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chemeClr val="bg1"/>
                </a:solidFill>
                <a:effectLst/>
                <a:latin typeface="SF Pro Display"/>
              </a:rPr>
              <a:t>Resources for learning about AI</a:t>
            </a:r>
            <a:endParaRPr lang="en-US" b="1" dirty="0">
              <a:solidFill>
                <a:schemeClr val="bg1"/>
              </a:solidFill>
              <a:latin typeface="Google Sans"/>
            </a:endParaRPr>
          </a:p>
        </p:txBody>
      </p:sp>
      <p:pic>
        <p:nvPicPr>
          <p:cNvPr id="9" name="Picture 8" descr="A screenshot of a computer&#10;&#10;Description automatically generated">
            <a:hlinkClick r:id="rId5"/>
            <a:extLst>
              <a:ext uri="{FF2B5EF4-FFF2-40B4-BE49-F238E27FC236}">
                <a16:creationId xmlns:a16="http://schemas.microsoft.com/office/drawing/2014/main" id="{5E20D95E-AC1A-27BF-6840-7ADC9D7251D8}"/>
              </a:ext>
            </a:extLst>
          </p:cNvPr>
          <p:cNvPicPr>
            <a:picLocks noChangeAspect="1"/>
          </p:cNvPicPr>
          <p:nvPr/>
        </p:nvPicPr>
        <p:blipFill>
          <a:blip r:embed="rId6"/>
          <a:stretch>
            <a:fillRect/>
          </a:stretch>
        </p:blipFill>
        <p:spPr>
          <a:xfrm>
            <a:off x="1288063" y="2819837"/>
            <a:ext cx="3665414" cy="3803558"/>
          </a:xfrm>
          <a:prstGeom prst="rect">
            <a:avLst/>
          </a:prstGeom>
          <a:effectLst>
            <a:outerShdw blurRad="50800" dist="38100" dir="2700000" algn="tl" rotWithShape="0">
              <a:prstClr val="black">
                <a:alpha val="40000"/>
              </a:prstClr>
            </a:outerShdw>
          </a:effectLst>
        </p:spPr>
      </p:pic>
      <p:sp>
        <p:nvSpPr>
          <p:cNvPr id="11" name="Content Placeholder 2">
            <a:extLst>
              <a:ext uri="{FF2B5EF4-FFF2-40B4-BE49-F238E27FC236}">
                <a16:creationId xmlns:a16="http://schemas.microsoft.com/office/drawing/2014/main" id="{C0138BDB-1C52-96DC-0B1A-9C5C156E4673}"/>
              </a:ext>
            </a:extLst>
          </p:cNvPr>
          <p:cNvSpPr txBox="1">
            <a:spLocks/>
          </p:cNvSpPr>
          <p:nvPr/>
        </p:nvSpPr>
        <p:spPr>
          <a:xfrm>
            <a:off x="820406" y="1815973"/>
            <a:ext cx="5275594" cy="4544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hlinkClick r:id="rId5"/>
              </a:rPr>
              <a:t>Ethan </a:t>
            </a:r>
            <a:r>
              <a:rPr lang="en-US" b="1" dirty="0" err="1">
                <a:hlinkClick r:id="rId5"/>
              </a:rPr>
              <a:t>Mollick</a:t>
            </a:r>
            <a:br>
              <a:rPr lang="en-US" b="1" dirty="0"/>
            </a:br>
            <a:r>
              <a:rPr lang="en-US" sz="1600" b="1" dirty="0"/>
              <a:t>Wharton (U of Penn) Associate Professor of </a:t>
            </a:r>
            <a:r>
              <a:rPr lang="en-US" sz="1600" b="1" dirty="0" err="1"/>
              <a:t>Mgmt</a:t>
            </a:r>
            <a:r>
              <a:rPr lang="en-US" sz="1600" b="1" dirty="0"/>
              <a:t> </a:t>
            </a:r>
            <a:br>
              <a:rPr lang="en-US" sz="1600" b="1" dirty="0"/>
            </a:br>
            <a:r>
              <a:rPr lang="en-US" sz="1600" b="1" dirty="0"/>
              <a:t>Academic Director, Wharton Interactive</a:t>
            </a:r>
            <a:endParaRPr lang="en-US" sz="2400" b="1" dirty="0"/>
          </a:p>
        </p:txBody>
      </p:sp>
    </p:spTree>
    <p:extLst>
      <p:ext uri="{BB962C8B-B14F-4D97-AF65-F5344CB8AC3E}">
        <p14:creationId xmlns:p14="http://schemas.microsoft.com/office/powerpoint/2010/main" val="4239898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567661-AAE6-E11A-8795-3232726D6785}"/>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78B60D7-277A-9DC4-8B12-79C4491FF572}"/>
              </a:ext>
            </a:extLst>
          </p:cNvPr>
          <p:cNvSpPr txBox="1">
            <a:spLocks/>
          </p:cNvSpPr>
          <p:nvPr/>
        </p:nvSpPr>
        <p:spPr>
          <a:xfrm>
            <a:off x="838200" y="328549"/>
            <a:ext cx="10515600"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chemeClr val="bg1"/>
                </a:solidFill>
                <a:effectLst/>
                <a:latin typeface="SF Pro Display"/>
              </a:rPr>
              <a:t>Resources for learning about AI</a:t>
            </a:r>
            <a:endParaRPr lang="en-US" b="1" dirty="0">
              <a:solidFill>
                <a:schemeClr val="bg1"/>
              </a:solidFill>
              <a:latin typeface="Google Sans"/>
            </a:endParaRPr>
          </a:p>
        </p:txBody>
      </p:sp>
      <p:sp>
        <p:nvSpPr>
          <p:cNvPr id="12" name="Content Placeholder 2">
            <a:extLst>
              <a:ext uri="{FF2B5EF4-FFF2-40B4-BE49-F238E27FC236}">
                <a16:creationId xmlns:a16="http://schemas.microsoft.com/office/drawing/2014/main" id="{004507BB-41DD-42F5-1437-421D0BFE8043}"/>
              </a:ext>
            </a:extLst>
          </p:cNvPr>
          <p:cNvSpPr>
            <a:spLocks noGrp="1"/>
          </p:cNvSpPr>
          <p:nvPr>
            <p:ph idx="1"/>
          </p:nvPr>
        </p:nvSpPr>
        <p:spPr>
          <a:xfrm>
            <a:off x="838200" y="1813420"/>
            <a:ext cx="4710830" cy="1790943"/>
          </a:xfrm>
        </p:spPr>
        <p:txBody>
          <a:bodyPr>
            <a:normAutofit/>
          </a:bodyPr>
          <a:lstStyle/>
          <a:p>
            <a:pPr marL="0" indent="0">
              <a:buNone/>
            </a:pPr>
            <a:r>
              <a:rPr lang="en-US" b="1" dirty="0">
                <a:latin typeface="+mj-lt"/>
              </a:rPr>
              <a:t>Lance Eaton </a:t>
            </a:r>
            <a:br>
              <a:rPr lang="en-US" b="1" dirty="0">
                <a:latin typeface="+mj-lt"/>
              </a:rPr>
            </a:br>
            <a:r>
              <a:rPr lang="en-US" sz="2400" b="1" dirty="0">
                <a:latin typeface="+mj-lt"/>
                <a:hlinkClick r:id="rId3"/>
              </a:rPr>
              <a:t>AI + Education = Simplified </a:t>
            </a:r>
            <a:br>
              <a:rPr lang="en-US" sz="2400" b="1" dirty="0">
                <a:latin typeface="+mj-lt"/>
              </a:rPr>
            </a:br>
            <a:r>
              <a:rPr lang="en-US" sz="1800" b="1" dirty="0">
                <a:latin typeface="+mj-lt"/>
              </a:rPr>
              <a:t>Focus on HE</a:t>
            </a:r>
            <a:br>
              <a:rPr lang="en-US" dirty="0"/>
            </a:br>
            <a:endParaRPr lang="en-US" b="1" dirty="0"/>
          </a:p>
        </p:txBody>
      </p:sp>
      <p:pic>
        <p:nvPicPr>
          <p:cNvPr id="13" name="Picture 2" descr="Lance Eaton stands to the left of a screen with the title slide of his presentation.">
            <a:extLst>
              <a:ext uri="{FF2B5EF4-FFF2-40B4-BE49-F238E27FC236}">
                <a16:creationId xmlns:a16="http://schemas.microsoft.com/office/drawing/2014/main" id="{090D179A-F848-25B0-3E56-28E9CA30E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678" y="3071029"/>
            <a:ext cx="3963337" cy="33565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97ED9959-B494-1294-5AB9-48665C02D3D2}"/>
              </a:ext>
            </a:extLst>
          </p:cNvPr>
          <p:cNvSpPr txBox="1">
            <a:spLocks/>
          </p:cNvSpPr>
          <p:nvPr/>
        </p:nvSpPr>
        <p:spPr>
          <a:xfrm>
            <a:off x="6892792" y="1815973"/>
            <a:ext cx="4019225" cy="1255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mj-lt"/>
              </a:rPr>
              <a:t>Zain Kahn</a:t>
            </a:r>
            <a:br>
              <a:rPr lang="en-US" b="1" dirty="0">
                <a:latin typeface="+mj-lt"/>
              </a:rPr>
            </a:br>
            <a:r>
              <a:rPr lang="en-US" b="1" dirty="0">
                <a:latin typeface="+mj-lt"/>
                <a:hlinkClick r:id="rId5"/>
              </a:rPr>
              <a:t>Superhuman AI</a:t>
            </a:r>
            <a:endParaRPr lang="en-US" b="1" dirty="0">
              <a:latin typeface="+mj-lt"/>
            </a:endParaRPr>
          </a:p>
        </p:txBody>
      </p:sp>
      <p:pic>
        <p:nvPicPr>
          <p:cNvPr id="15" name="Picture 4" descr="Superhuman logo">
            <a:hlinkClick r:id="rId5"/>
            <a:extLst>
              <a:ext uri="{FF2B5EF4-FFF2-40B4-BE49-F238E27FC236}">
                <a16:creationId xmlns:a16="http://schemas.microsoft.com/office/drawing/2014/main" id="{59FA2950-5EBA-6E10-DDE9-E3BBDD91BC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2792" y="3071029"/>
            <a:ext cx="3356522" cy="33565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23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0401C9D-D0CF-4D03-C34C-0B25DC373D7E}"/>
              </a:ext>
            </a:extLst>
          </p:cNvPr>
          <p:cNvSpPr>
            <a:spLocks noGrp="1"/>
          </p:cNvSpPr>
          <p:nvPr>
            <p:ph idx="1"/>
          </p:nvPr>
        </p:nvSpPr>
        <p:spPr>
          <a:xfrm>
            <a:off x="838200" y="1825625"/>
            <a:ext cx="4214247" cy="1325563"/>
          </a:xfrm>
        </p:spPr>
        <p:txBody>
          <a:bodyPr/>
          <a:lstStyle/>
          <a:p>
            <a:pPr marL="0" indent="0">
              <a:buNone/>
            </a:pPr>
            <a:r>
              <a:rPr lang="en-US" b="1" dirty="0">
                <a:hlinkClick r:id="rId3"/>
              </a:rPr>
              <a:t>Donald Clark Plan B</a:t>
            </a:r>
            <a:endParaRPr lang="en-US" b="1" dirty="0"/>
          </a:p>
        </p:txBody>
      </p:sp>
      <p:pic>
        <p:nvPicPr>
          <p:cNvPr id="12" name="Picture 11" descr="A book cover with text&#10;&#10;Description automatically generated with medium confidence">
            <a:extLst>
              <a:ext uri="{FF2B5EF4-FFF2-40B4-BE49-F238E27FC236}">
                <a16:creationId xmlns:a16="http://schemas.microsoft.com/office/drawing/2014/main" id="{FF636D1B-16FC-F7B3-4D2D-D9A15286F4F2}"/>
              </a:ext>
            </a:extLst>
          </p:cNvPr>
          <p:cNvPicPr>
            <a:picLocks noChangeAspect="1"/>
          </p:cNvPicPr>
          <p:nvPr/>
        </p:nvPicPr>
        <p:blipFill>
          <a:blip r:embed="rId4"/>
          <a:stretch>
            <a:fillRect/>
          </a:stretch>
        </p:blipFill>
        <p:spPr>
          <a:xfrm>
            <a:off x="863948" y="2570386"/>
            <a:ext cx="4368026" cy="1433644"/>
          </a:xfrm>
          <a:prstGeom prst="rect">
            <a:avLst/>
          </a:prstGeom>
          <a:effectLst>
            <a:outerShdw blurRad="50800" dist="38100" dir="2700000" algn="tl" rotWithShape="0">
              <a:prstClr val="black">
                <a:alpha val="40000"/>
              </a:prstClr>
            </a:outerShdw>
          </a:effectLst>
        </p:spPr>
      </p:pic>
      <p:pic>
        <p:nvPicPr>
          <p:cNvPr id="2" name="Content Placeholder 4" descr="A white background with black text&#10;&#10;Description automatically generated">
            <a:hlinkClick r:id="rId5"/>
            <a:extLst>
              <a:ext uri="{FF2B5EF4-FFF2-40B4-BE49-F238E27FC236}">
                <a16:creationId xmlns:a16="http://schemas.microsoft.com/office/drawing/2014/main" id="{FCED07FE-3E20-AE0D-B44C-FEDDE57898C8}"/>
              </a:ext>
            </a:extLst>
          </p:cNvPr>
          <p:cNvPicPr>
            <a:picLocks noChangeAspect="1"/>
          </p:cNvPicPr>
          <p:nvPr/>
        </p:nvPicPr>
        <p:blipFill>
          <a:blip r:embed="rId6"/>
          <a:stretch>
            <a:fillRect/>
          </a:stretch>
        </p:blipFill>
        <p:spPr>
          <a:xfrm>
            <a:off x="781638" y="4445377"/>
            <a:ext cx="5314362" cy="1957922"/>
          </a:xfrm>
          <a:prstGeom prst="rect">
            <a:avLst/>
          </a:prstGeom>
        </p:spPr>
      </p:pic>
      <p:sp>
        <p:nvSpPr>
          <p:cNvPr id="5" name="Rectangle 4">
            <a:extLst>
              <a:ext uri="{FF2B5EF4-FFF2-40B4-BE49-F238E27FC236}">
                <a16:creationId xmlns:a16="http://schemas.microsoft.com/office/drawing/2014/main" id="{9D8C4E33-A4EF-F935-041C-A82F489FF823}"/>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E6EC453-C46F-F7FD-0A3E-7582373C5AE2}"/>
              </a:ext>
            </a:extLst>
          </p:cNvPr>
          <p:cNvSpPr txBox="1">
            <a:spLocks/>
          </p:cNvSpPr>
          <p:nvPr/>
        </p:nvSpPr>
        <p:spPr>
          <a:xfrm>
            <a:off x="838200" y="328549"/>
            <a:ext cx="10515600"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chemeClr val="bg1"/>
                </a:solidFill>
                <a:effectLst/>
                <a:latin typeface="SF Pro Display"/>
              </a:rPr>
              <a:t>Resources for learning about AI</a:t>
            </a:r>
            <a:endParaRPr lang="en-US" b="1" dirty="0">
              <a:solidFill>
                <a:schemeClr val="bg1"/>
              </a:solidFill>
              <a:latin typeface="Google Sans"/>
            </a:endParaRPr>
          </a:p>
        </p:txBody>
      </p:sp>
      <p:pic>
        <p:nvPicPr>
          <p:cNvPr id="3" name="Picture 2" descr="Image">
            <a:extLst>
              <a:ext uri="{FF2B5EF4-FFF2-40B4-BE49-F238E27FC236}">
                <a16:creationId xmlns:a16="http://schemas.microsoft.com/office/drawing/2014/main" id="{86E3A6E6-9005-56B9-DCD3-2665DB4F2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6582" y="3352677"/>
            <a:ext cx="3034137" cy="30341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C1DD082F-686B-FEAA-8623-4E666D2D5F45}"/>
              </a:ext>
            </a:extLst>
          </p:cNvPr>
          <p:cNvSpPr txBox="1">
            <a:spLocks/>
          </p:cNvSpPr>
          <p:nvPr/>
        </p:nvSpPr>
        <p:spPr>
          <a:xfrm>
            <a:off x="6960027" y="1781232"/>
            <a:ext cx="5032600" cy="4622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Tom Barrett</a:t>
            </a:r>
            <a:br>
              <a:rPr lang="en-US" b="1" dirty="0"/>
            </a:br>
            <a:r>
              <a:rPr lang="en-US" sz="2400" b="1" i="1" dirty="0">
                <a:hlinkClick r:id="rId8"/>
              </a:rPr>
              <a:t>Promptcraft</a:t>
            </a:r>
            <a:r>
              <a:rPr lang="en-US" sz="2400" dirty="0"/>
              <a:t>  e-newsletter</a:t>
            </a:r>
            <a:br>
              <a:rPr lang="en-US" sz="2400" dirty="0"/>
            </a:br>
            <a:r>
              <a:rPr lang="en-US" sz="2400" b="1" dirty="0">
                <a:hlinkClick r:id="rId9"/>
              </a:rPr>
              <a:t>Blog</a:t>
            </a:r>
            <a:r>
              <a:rPr lang="en-US" sz="2400" dirty="0"/>
              <a:t> focuses more on ed &amp; edtech</a:t>
            </a:r>
          </a:p>
        </p:txBody>
      </p:sp>
    </p:spTree>
    <p:extLst>
      <p:ext uri="{BB962C8B-B14F-4D97-AF65-F5344CB8AC3E}">
        <p14:creationId xmlns:p14="http://schemas.microsoft.com/office/powerpoint/2010/main" val="2472295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8C6F8-9F95-67EA-CB0B-655C7C133DC9}"/>
              </a:ext>
            </a:extLst>
          </p:cNvPr>
          <p:cNvSpPr>
            <a:spLocks noGrp="1"/>
          </p:cNvSpPr>
          <p:nvPr>
            <p:ph idx="1"/>
          </p:nvPr>
        </p:nvSpPr>
        <p:spPr>
          <a:xfrm>
            <a:off x="838200" y="1854284"/>
            <a:ext cx="5074085" cy="1183254"/>
          </a:xfrm>
        </p:spPr>
        <p:txBody>
          <a:bodyPr/>
          <a:lstStyle/>
          <a:p>
            <a:pPr marL="0" indent="0">
              <a:buNone/>
            </a:pPr>
            <a:r>
              <a:rPr lang="en-US" b="1" dirty="0"/>
              <a:t>Anna Mills </a:t>
            </a:r>
            <a:r>
              <a:rPr lang="en-US" dirty="0"/>
              <a:t>– Writing teacher</a:t>
            </a:r>
            <a:br>
              <a:rPr lang="en-US" dirty="0"/>
            </a:br>
            <a:r>
              <a:rPr lang="en-US" sz="2600" b="1" dirty="0">
                <a:hlinkClick r:id="rId2"/>
              </a:rPr>
              <a:t>Website</a:t>
            </a:r>
            <a:r>
              <a:rPr lang="en-US" sz="2600" b="1" dirty="0"/>
              <a:t> | </a:t>
            </a:r>
            <a:r>
              <a:rPr lang="en-US" sz="2600" b="1" dirty="0">
                <a:hlinkClick r:id="rId3"/>
              </a:rPr>
              <a:t>Twitter</a:t>
            </a:r>
            <a:r>
              <a:rPr lang="en-US" sz="2600" b="1" dirty="0"/>
              <a:t> </a:t>
            </a:r>
          </a:p>
          <a:p>
            <a:endParaRPr lang="en-US" dirty="0"/>
          </a:p>
        </p:txBody>
      </p:sp>
      <p:pic>
        <p:nvPicPr>
          <p:cNvPr id="5" name="Picture 4">
            <a:extLst>
              <a:ext uri="{FF2B5EF4-FFF2-40B4-BE49-F238E27FC236}">
                <a16:creationId xmlns:a16="http://schemas.microsoft.com/office/drawing/2014/main" id="{7EBCEBA5-AA44-0A95-5DD6-2F6CD5359F3E}"/>
              </a:ext>
            </a:extLst>
          </p:cNvPr>
          <p:cNvPicPr>
            <a:picLocks noChangeAspect="1"/>
          </p:cNvPicPr>
          <p:nvPr/>
        </p:nvPicPr>
        <p:blipFill>
          <a:blip r:embed="rId4"/>
          <a:stretch>
            <a:fillRect/>
          </a:stretch>
        </p:blipFill>
        <p:spPr>
          <a:xfrm>
            <a:off x="966261" y="3256994"/>
            <a:ext cx="4421844" cy="3187503"/>
          </a:xfrm>
          <a:prstGeom prst="rect">
            <a:avLst/>
          </a:prstGeom>
          <a:effectLst>
            <a:outerShdw blurRad="50800" dist="38100" dir="2700000" algn="tl" rotWithShape="0">
              <a:prstClr val="black">
                <a:alpha val="40000"/>
              </a:prstClr>
            </a:outerShdw>
          </a:effectLst>
        </p:spPr>
      </p:pic>
      <p:pic>
        <p:nvPicPr>
          <p:cNvPr id="9" name="Picture 8" descr="A close-up of a building&#10;&#10;Description automatically generated">
            <a:hlinkClick r:id="rId5"/>
            <a:extLst>
              <a:ext uri="{FF2B5EF4-FFF2-40B4-BE49-F238E27FC236}">
                <a16:creationId xmlns:a16="http://schemas.microsoft.com/office/drawing/2014/main" id="{0CAA54ED-F2B6-A7EA-F257-DA0ED937E26B}"/>
              </a:ext>
            </a:extLst>
          </p:cNvPr>
          <p:cNvPicPr>
            <a:picLocks noChangeAspect="1"/>
          </p:cNvPicPr>
          <p:nvPr/>
        </p:nvPicPr>
        <p:blipFill rotWithShape="1">
          <a:blip r:embed="rId6"/>
          <a:srcRect r="10765"/>
          <a:stretch/>
        </p:blipFill>
        <p:spPr>
          <a:xfrm>
            <a:off x="6652986" y="3256993"/>
            <a:ext cx="5036554" cy="3187503"/>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92EBDF77-90F2-5935-FC61-5B65D10F0207}"/>
              </a:ext>
            </a:extLst>
          </p:cNvPr>
          <p:cNvSpPr txBox="1"/>
          <p:nvPr/>
        </p:nvSpPr>
        <p:spPr>
          <a:xfrm>
            <a:off x="6652986" y="1854284"/>
            <a:ext cx="4460491" cy="1169551"/>
          </a:xfrm>
          <a:prstGeom prst="rect">
            <a:avLst/>
          </a:prstGeom>
          <a:noFill/>
        </p:spPr>
        <p:txBody>
          <a:bodyPr wrap="square">
            <a:spAutoFit/>
          </a:bodyPr>
          <a:lstStyle/>
          <a:p>
            <a:r>
              <a:rPr lang="en-US" sz="2800" b="1" dirty="0"/>
              <a:t>Robert Gibson</a:t>
            </a:r>
          </a:p>
          <a:p>
            <a:r>
              <a:rPr lang="en-US" sz="2400" b="1" dirty="0">
                <a:hlinkClick r:id="rId5"/>
              </a:rPr>
              <a:t>LinkedIn</a:t>
            </a:r>
            <a:br>
              <a:rPr lang="en-US" sz="2400" b="1" dirty="0"/>
            </a:br>
            <a:r>
              <a:rPr lang="en-US" b="1" dirty="0"/>
              <a:t>Dean, ITAS &amp; Dir of Instructional Design</a:t>
            </a:r>
            <a:endParaRPr lang="en-US" sz="2400" b="1" dirty="0"/>
          </a:p>
        </p:txBody>
      </p:sp>
      <p:sp>
        <p:nvSpPr>
          <p:cNvPr id="6" name="Rectangle 5">
            <a:extLst>
              <a:ext uri="{FF2B5EF4-FFF2-40B4-BE49-F238E27FC236}">
                <a16:creationId xmlns:a16="http://schemas.microsoft.com/office/drawing/2014/main" id="{D5857906-0757-D814-30C8-8D13790311AE}"/>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1D60B73-40E2-A622-D2BA-25751BA1A443}"/>
              </a:ext>
            </a:extLst>
          </p:cNvPr>
          <p:cNvSpPr txBox="1">
            <a:spLocks/>
          </p:cNvSpPr>
          <p:nvPr/>
        </p:nvSpPr>
        <p:spPr>
          <a:xfrm>
            <a:off x="838200" y="328549"/>
            <a:ext cx="10515600"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chemeClr val="bg1"/>
                </a:solidFill>
                <a:effectLst/>
                <a:latin typeface="SF Pro Display"/>
              </a:rPr>
              <a:t>Resources for learning about AI</a:t>
            </a:r>
            <a:endParaRPr lang="en-US" b="1" dirty="0">
              <a:solidFill>
                <a:schemeClr val="bg1"/>
              </a:solidFill>
              <a:latin typeface="Google Sans"/>
            </a:endParaRPr>
          </a:p>
        </p:txBody>
      </p:sp>
    </p:spTree>
    <p:extLst>
      <p:ext uri="{BB962C8B-B14F-4D97-AF65-F5344CB8AC3E}">
        <p14:creationId xmlns:p14="http://schemas.microsoft.com/office/powerpoint/2010/main" val="509993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8C6F8-9F95-67EA-CB0B-655C7C133DC9}"/>
              </a:ext>
            </a:extLst>
          </p:cNvPr>
          <p:cNvSpPr>
            <a:spLocks noGrp="1"/>
          </p:cNvSpPr>
          <p:nvPr>
            <p:ph idx="1"/>
          </p:nvPr>
        </p:nvSpPr>
        <p:spPr>
          <a:xfrm>
            <a:off x="838200" y="1708395"/>
            <a:ext cx="4694695" cy="1150050"/>
          </a:xfrm>
        </p:spPr>
        <p:txBody>
          <a:bodyPr>
            <a:normAutofit/>
          </a:bodyPr>
          <a:lstStyle/>
          <a:p>
            <a:pPr marL="0" indent="0">
              <a:buNone/>
            </a:pPr>
            <a:r>
              <a:rPr lang="en-US" b="1" dirty="0">
                <a:hlinkClick r:id="rId2"/>
              </a:rPr>
              <a:t>Amanda Bickerstaff</a:t>
            </a:r>
            <a:br>
              <a:rPr lang="en-US" b="1" dirty="0"/>
            </a:br>
            <a:r>
              <a:rPr lang="en-US" sz="1600" b="1" dirty="0"/>
              <a:t>Founder/CEO AI for Education </a:t>
            </a:r>
          </a:p>
        </p:txBody>
      </p:sp>
      <p:pic>
        <p:nvPicPr>
          <p:cNvPr id="5" name="Picture 4" descr="A screenshot of a social media post&#10;&#10;Description automatically generated">
            <a:hlinkClick r:id="rId2"/>
            <a:extLst>
              <a:ext uri="{FF2B5EF4-FFF2-40B4-BE49-F238E27FC236}">
                <a16:creationId xmlns:a16="http://schemas.microsoft.com/office/drawing/2014/main" id="{C105A9CA-4C36-AE22-E2A6-F39BFA9BB6B2}"/>
              </a:ext>
            </a:extLst>
          </p:cNvPr>
          <p:cNvPicPr>
            <a:picLocks noChangeAspect="1"/>
          </p:cNvPicPr>
          <p:nvPr/>
        </p:nvPicPr>
        <p:blipFill rotWithShape="1">
          <a:blip r:embed="rId3"/>
          <a:srcRect t="1828" r="32628"/>
          <a:stretch/>
        </p:blipFill>
        <p:spPr>
          <a:xfrm>
            <a:off x="838200" y="2712259"/>
            <a:ext cx="4547102" cy="3794081"/>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8C150254-6D0C-3DEE-19E8-924D129B989B}"/>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68DD863-5589-2528-8476-59C5E8098B39}"/>
              </a:ext>
            </a:extLst>
          </p:cNvPr>
          <p:cNvSpPr txBox="1">
            <a:spLocks/>
          </p:cNvSpPr>
          <p:nvPr/>
        </p:nvSpPr>
        <p:spPr>
          <a:xfrm>
            <a:off x="838200" y="328549"/>
            <a:ext cx="10515600"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chemeClr val="bg1"/>
                </a:solidFill>
                <a:effectLst/>
                <a:latin typeface="SF Pro Display"/>
              </a:rPr>
              <a:t>Resources for learning about AI</a:t>
            </a:r>
            <a:endParaRPr lang="en-US" b="1" dirty="0">
              <a:solidFill>
                <a:schemeClr val="bg1"/>
              </a:solidFill>
              <a:latin typeface="Google Sans"/>
            </a:endParaRPr>
          </a:p>
        </p:txBody>
      </p:sp>
      <p:pic>
        <p:nvPicPr>
          <p:cNvPr id="2" name="Picture 1" descr="A screenshot of a computer&#10;&#10;Description automatically generated">
            <a:hlinkClick r:id="rId4"/>
            <a:extLst>
              <a:ext uri="{FF2B5EF4-FFF2-40B4-BE49-F238E27FC236}">
                <a16:creationId xmlns:a16="http://schemas.microsoft.com/office/drawing/2014/main" id="{587C809A-BCC7-88DD-180E-518CDFE1FFE3}"/>
              </a:ext>
            </a:extLst>
          </p:cNvPr>
          <p:cNvPicPr>
            <a:picLocks noChangeAspect="1"/>
          </p:cNvPicPr>
          <p:nvPr/>
        </p:nvPicPr>
        <p:blipFill>
          <a:blip r:embed="rId5"/>
          <a:stretch>
            <a:fillRect/>
          </a:stretch>
        </p:blipFill>
        <p:spPr>
          <a:xfrm>
            <a:off x="6321716" y="2402219"/>
            <a:ext cx="4795245" cy="2536887"/>
          </a:xfrm>
          <a:prstGeom prst="rect">
            <a:avLst/>
          </a:prstGeom>
        </p:spPr>
      </p:pic>
      <p:sp>
        <p:nvSpPr>
          <p:cNvPr id="4" name="Content Placeholder 2">
            <a:extLst>
              <a:ext uri="{FF2B5EF4-FFF2-40B4-BE49-F238E27FC236}">
                <a16:creationId xmlns:a16="http://schemas.microsoft.com/office/drawing/2014/main" id="{416D4270-6FD3-4C83-D080-F5E2AE09095A}"/>
              </a:ext>
            </a:extLst>
          </p:cNvPr>
          <p:cNvSpPr txBox="1">
            <a:spLocks/>
          </p:cNvSpPr>
          <p:nvPr/>
        </p:nvSpPr>
        <p:spPr>
          <a:xfrm>
            <a:off x="6558555" y="1815973"/>
            <a:ext cx="4795245" cy="22422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hlinkClick r:id="rId4"/>
              </a:rPr>
              <a:t>Matt Wolfe: </a:t>
            </a:r>
            <a:r>
              <a:rPr lang="en-US" b="1" i="1">
                <a:hlinkClick r:id="rId4"/>
              </a:rPr>
              <a:t>Future Tools</a:t>
            </a:r>
            <a:endParaRPr lang="en-US"/>
          </a:p>
          <a:p>
            <a:endParaRPr lang="en-US" dirty="0"/>
          </a:p>
        </p:txBody>
      </p:sp>
    </p:spTree>
    <p:extLst>
      <p:ext uri="{BB962C8B-B14F-4D97-AF65-F5344CB8AC3E}">
        <p14:creationId xmlns:p14="http://schemas.microsoft.com/office/powerpoint/2010/main" val="3708805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8C6F8-9F95-67EA-CB0B-655C7C133DC9}"/>
              </a:ext>
            </a:extLst>
          </p:cNvPr>
          <p:cNvSpPr>
            <a:spLocks noGrp="1"/>
          </p:cNvSpPr>
          <p:nvPr>
            <p:ph idx="1"/>
          </p:nvPr>
        </p:nvSpPr>
        <p:spPr>
          <a:xfrm>
            <a:off x="838200" y="1732886"/>
            <a:ext cx="5257800" cy="2485538"/>
          </a:xfrm>
        </p:spPr>
        <p:txBody>
          <a:bodyPr/>
          <a:lstStyle/>
          <a:p>
            <a:pPr marL="0" indent="0">
              <a:buNone/>
            </a:pPr>
            <a:r>
              <a:rPr lang="en-US" b="1" dirty="0">
                <a:hlinkClick r:id="rId3"/>
              </a:rPr>
              <a:t>Dr. Philippa Hardman</a:t>
            </a:r>
            <a:endParaRPr lang="en-US" b="1" dirty="0"/>
          </a:p>
          <a:p>
            <a:pPr lvl="1"/>
            <a:r>
              <a:rPr lang="en-US" dirty="0"/>
              <a:t>Ideas &amp; pedagogies</a:t>
            </a:r>
          </a:p>
          <a:p>
            <a:pPr lvl="1"/>
            <a:r>
              <a:rPr lang="en-US" dirty="0"/>
              <a:t>Science of learning</a:t>
            </a:r>
          </a:p>
          <a:p>
            <a:pPr lvl="1"/>
            <a:r>
              <a:rPr lang="en-US" dirty="0"/>
              <a:t>Impacts of AI</a:t>
            </a:r>
          </a:p>
          <a:p>
            <a:pPr lvl="1"/>
            <a:r>
              <a:rPr lang="en-US" dirty="0"/>
              <a:t>Learning Experience Design</a:t>
            </a:r>
          </a:p>
          <a:p>
            <a:endParaRPr lang="en-US" dirty="0"/>
          </a:p>
        </p:txBody>
      </p:sp>
      <p:sp>
        <p:nvSpPr>
          <p:cNvPr id="2" name="Content Placeholder 2">
            <a:extLst>
              <a:ext uri="{FF2B5EF4-FFF2-40B4-BE49-F238E27FC236}">
                <a16:creationId xmlns:a16="http://schemas.microsoft.com/office/drawing/2014/main" id="{26E0EEF0-C96D-4D2D-6661-59E71369160C}"/>
              </a:ext>
            </a:extLst>
          </p:cNvPr>
          <p:cNvSpPr txBox="1">
            <a:spLocks/>
          </p:cNvSpPr>
          <p:nvPr/>
        </p:nvSpPr>
        <p:spPr>
          <a:xfrm>
            <a:off x="6788626" y="1732886"/>
            <a:ext cx="5257800" cy="659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hlinkClick r:id="rId4"/>
              </a:rPr>
              <a:t>Stefan </a:t>
            </a:r>
            <a:r>
              <a:rPr lang="en-US" b="1" dirty="0" err="1">
                <a:hlinkClick r:id="rId4"/>
              </a:rPr>
              <a:t>Bauschard</a:t>
            </a:r>
            <a:endParaRPr lang="en-US" b="1" dirty="0"/>
          </a:p>
          <a:p>
            <a:pPr marL="0" indent="0">
              <a:buFont typeface="Arial" panose="020B0604020202020204" pitchFamily="34" charset="0"/>
              <a:buNone/>
            </a:pPr>
            <a:endParaRPr lang="en-US" dirty="0"/>
          </a:p>
        </p:txBody>
      </p:sp>
      <p:pic>
        <p:nvPicPr>
          <p:cNvPr id="5" name="Picture 4">
            <a:hlinkClick r:id="rId3"/>
            <a:extLst>
              <a:ext uri="{FF2B5EF4-FFF2-40B4-BE49-F238E27FC236}">
                <a16:creationId xmlns:a16="http://schemas.microsoft.com/office/drawing/2014/main" id="{393EDE9B-A170-5750-E744-6C5274730A7D}"/>
              </a:ext>
            </a:extLst>
          </p:cNvPr>
          <p:cNvPicPr>
            <a:picLocks noChangeAspect="1"/>
          </p:cNvPicPr>
          <p:nvPr/>
        </p:nvPicPr>
        <p:blipFill>
          <a:blip r:embed="rId5"/>
          <a:stretch>
            <a:fillRect/>
          </a:stretch>
        </p:blipFill>
        <p:spPr>
          <a:xfrm>
            <a:off x="0" y="2091299"/>
            <a:ext cx="923833" cy="1664603"/>
          </a:xfrm>
          <a:prstGeom prst="rect">
            <a:avLst/>
          </a:prstGeom>
        </p:spPr>
      </p:pic>
      <p:sp>
        <p:nvSpPr>
          <p:cNvPr id="8" name="Content Placeholder 2">
            <a:extLst>
              <a:ext uri="{FF2B5EF4-FFF2-40B4-BE49-F238E27FC236}">
                <a16:creationId xmlns:a16="http://schemas.microsoft.com/office/drawing/2014/main" id="{CCE0C65E-C169-FD0C-10B1-F65A64DC62CD}"/>
              </a:ext>
            </a:extLst>
          </p:cNvPr>
          <p:cNvSpPr txBox="1">
            <a:spLocks/>
          </p:cNvSpPr>
          <p:nvPr/>
        </p:nvSpPr>
        <p:spPr>
          <a:xfrm>
            <a:off x="6788626" y="4334608"/>
            <a:ext cx="5078691" cy="659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hlinkClick r:id="rId6"/>
              </a:rPr>
              <a:t>Rhetoria – by Marc Watkins</a:t>
            </a:r>
            <a:endParaRPr lang="en-US" sz="2800" b="1" dirty="0"/>
          </a:p>
          <a:p>
            <a:endParaRPr lang="en-US" b="1" dirty="0"/>
          </a:p>
          <a:p>
            <a:pPr marL="0" indent="0">
              <a:buFont typeface="Arial" panose="020B0604020202020204" pitchFamily="34" charset="0"/>
              <a:buNone/>
            </a:pPr>
            <a:endParaRPr lang="en-US" dirty="0"/>
          </a:p>
        </p:txBody>
      </p:sp>
      <p:pic>
        <p:nvPicPr>
          <p:cNvPr id="9" name="Picture 2">
            <a:hlinkClick r:id="rId7"/>
            <a:extLst>
              <a:ext uri="{FF2B5EF4-FFF2-40B4-BE49-F238E27FC236}">
                <a16:creationId xmlns:a16="http://schemas.microsoft.com/office/drawing/2014/main" id="{CA61A0BE-24DE-A55B-A1F8-F62BE58CD4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3546" y="5251754"/>
            <a:ext cx="3884668" cy="9393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A89AE958-D512-389B-A4F3-619E267351F7}"/>
              </a:ext>
            </a:extLst>
          </p:cNvPr>
          <p:cNvSpPr txBox="1">
            <a:spLocks/>
          </p:cNvSpPr>
          <p:nvPr/>
        </p:nvSpPr>
        <p:spPr>
          <a:xfrm>
            <a:off x="838200" y="4334608"/>
            <a:ext cx="5257800" cy="11872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hlinkClick r:id="rId7"/>
              </a:rPr>
              <a:t>Machine Learnings</a:t>
            </a:r>
            <a:r>
              <a:rPr lang="en-US" b="1" dirty="0"/>
              <a:t> </a:t>
            </a:r>
            <a:r>
              <a:rPr lang="en-US" sz="2400" dirty="0"/>
              <a:t>– by Sam </a:t>
            </a:r>
            <a:r>
              <a:rPr lang="en-US" sz="2400" dirty="0" err="1"/>
              <a:t>DeBrule</a:t>
            </a:r>
            <a:r>
              <a:rPr lang="en-US" sz="2400" dirty="0"/>
              <a:t> and Brendan </a:t>
            </a:r>
            <a:r>
              <a:rPr lang="en-US" sz="2400" dirty="0" err="1"/>
              <a:t>Langen</a:t>
            </a:r>
            <a:endParaRPr lang="en-US" dirty="0"/>
          </a:p>
        </p:txBody>
      </p:sp>
      <p:pic>
        <p:nvPicPr>
          <p:cNvPr id="4098" name="Picture 2" descr="Image">
            <a:hlinkClick r:id="rId6"/>
            <a:extLst>
              <a:ext uri="{FF2B5EF4-FFF2-40B4-BE49-F238E27FC236}">
                <a16:creationId xmlns:a16="http://schemas.microsoft.com/office/drawing/2014/main" id="{749D5C07-6ED8-C580-9B11-84FF7E7C99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3016" y="4926733"/>
            <a:ext cx="1759587" cy="17595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A8EA560-BE98-6457-19F1-53B098C8F558}"/>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F873AAE3-E368-BD84-AEE4-AC633D8C743E}"/>
              </a:ext>
            </a:extLst>
          </p:cNvPr>
          <p:cNvSpPr txBox="1">
            <a:spLocks/>
          </p:cNvSpPr>
          <p:nvPr/>
        </p:nvSpPr>
        <p:spPr>
          <a:xfrm>
            <a:off x="838200" y="328549"/>
            <a:ext cx="10515600"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chemeClr val="bg1"/>
                </a:solidFill>
                <a:effectLst/>
                <a:latin typeface="SF Pro Display"/>
              </a:rPr>
              <a:t>Resources for learning about AI</a:t>
            </a:r>
            <a:endParaRPr lang="en-US" b="1" dirty="0">
              <a:solidFill>
                <a:schemeClr val="bg1"/>
              </a:solidFill>
              <a:latin typeface="Google Sans"/>
            </a:endParaRPr>
          </a:p>
        </p:txBody>
      </p:sp>
      <p:pic>
        <p:nvPicPr>
          <p:cNvPr id="7" name="Picture 6" descr="A robot sitting at a desk with a child&#10;&#10;Description automatically generated">
            <a:hlinkClick r:id="rId4"/>
            <a:extLst>
              <a:ext uri="{FF2B5EF4-FFF2-40B4-BE49-F238E27FC236}">
                <a16:creationId xmlns:a16="http://schemas.microsoft.com/office/drawing/2014/main" id="{AEBCEEAC-DDCF-8729-B3A7-5D87F1132E68}"/>
              </a:ext>
            </a:extLst>
          </p:cNvPr>
          <p:cNvPicPr>
            <a:picLocks noChangeAspect="1"/>
          </p:cNvPicPr>
          <p:nvPr/>
        </p:nvPicPr>
        <p:blipFill>
          <a:blip r:embed="rId10"/>
          <a:stretch>
            <a:fillRect/>
          </a:stretch>
        </p:blipFill>
        <p:spPr>
          <a:xfrm>
            <a:off x="7293016" y="2191565"/>
            <a:ext cx="2102775" cy="2053363"/>
          </a:xfrm>
          <a:prstGeom prst="rect">
            <a:avLst/>
          </a:prstGeom>
        </p:spPr>
      </p:pic>
    </p:spTree>
    <p:extLst>
      <p:ext uri="{BB962C8B-B14F-4D97-AF65-F5344CB8AC3E}">
        <p14:creationId xmlns:p14="http://schemas.microsoft.com/office/powerpoint/2010/main" val="722285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8C6F8-9F95-67EA-CB0B-655C7C133DC9}"/>
              </a:ext>
            </a:extLst>
          </p:cNvPr>
          <p:cNvSpPr>
            <a:spLocks noGrp="1"/>
          </p:cNvSpPr>
          <p:nvPr>
            <p:ph idx="1"/>
          </p:nvPr>
        </p:nvSpPr>
        <p:spPr>
          <a:xfrm>
            <a:off x="838200" y="1790456"/>
            <a:ext cx="3182815" cy="916633"/>
          </a:xfrm>
        </p:spPr>
        <p:txBody>
          <a:bodyPr/>
          <a:lstStyle/>
          <a:p>
            <a:pPr marL="0" indent="0">
              <a:buNone/>
            </a:pPr>
            <a:r>
              <a:rPr lang="en-US" b="1" dirty="0">
                <a:hlinkClick r:id="rId2"/>
              </a:rPr>
              <a:t>Ben’s Bites</a:t>
            </a:r>
            <a:endParaRPr lang="en-US" b="1" dirty="0"/>
          </a:p>
          <a:p>
            <a:endParaRPr lang="en-US" b="1" dirty="0"/>
          </a:p>
        </p:txBody>
      </p:sp>
      <p:pic>
        <p:nvPicPr>
          <p:cNvPr id="5122" name="Picture 2">
            <a:extLst>
              <a:ext uri="{FF2B5EF4-FFF2-40B4-BE49-F238E27FC236}">
                <a16:creationId xmlns:a16="http://schemas.microsoft.com/office/drawing/2014/main" id="{5EDF808A-CA9F-E8A6-3490-14CD3ADF9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571" y="2342115"/>
            <a:ext cx="4216822" cy="8027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35EDFBF-0843-BE9D-E814-E6560E907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183" y="2342115"/>
            <a:ext cx="4460631" cy="91477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35A8630B-2D8E-B7D2-9B9A-1CAE623C4F75}"/>
              </a:ext>
            </a:extLst>
          </p:cNvPr>
          <p:cNvSpPr txBox="1">
            <a:spLocks/>
          </p:cNvSpPr>
          <p:nvPr/>
        </p:nvSpPr>
        <p:spPr>
          <a:xfrm>
            <a:off x="6547337" y="1766776"/>
            <a:ext cx="3182815" cy="551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hlinkClick r:id="rId5"/>
              </a:rPr>
              <a:t>AI Valley</a:t>
            </a:r>
            <a:endParaRPr lang="en-US" b="1" dirty="0"/>
          </a:p>
          <a:p>
            <a:endParaRPr lang="en-US" b="1" dirty="0"/>
          </a:p>
          <a:p>
            <a:endParaRPr lang="en-US" b="1" dirty="0"/>
          </a:p>
        </p:txBody>
      </p:sp>
      <p:sp>
        <p:nvSpPr>
          <p:cNvPr id="11" name="Rectangle 10">
            <a:extLst>
              <a:ext uri="{FF2B5EF4-FFF2-40B4-BE49-F238E27FC236}">
                <a16:creationId xmlns:a16="http://schemas.microsoft.com/office/drawing/2014/main" id="{5ADE1062-E47E-8171-C767-6855D16F599E}"/>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17A136E-C191-BFCF-998D-CA684018484C}"/>
              </a:ext>
            </a:extLst>
          </p:cNvPr>
          <p:cNvSpPr txBox="1">
            <a:spLocks/>
          </p:cNvSpPr>
          <p:nvPr/>
        </p:nvSpPr>
        <p:spPr>
          <a:xfrm>
            <a:off x="838200" y="328549"/>
            <a:ext cx="10515600"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chemeClr val="bg1"/>
                </a:solidFill>
                <a:effectLst/>
                <a:latin typeface="SF Pro Display"/>
              </a:rPr>
              <a:t>Resources for learning about AI</a:t>
            </a:r>
            <a:endParaRPr lang="en-US" b="1" dirty="0">
              <a:solidFill>
                <a:schemeClr val="bg1"/>
              </a:solidFill>
              <a:latin typeface="Google Sans"/>
            </a:endParaRPr>
          </a:p>
        </p:txBody>
      </p:sp>
      <p:sp>
        <p:nvSpPr>
          <p:cNvPr id="2" name="Content Placeholder 2">
            <a:extLst>
              <a:ext uri="{FF2B5EF4-FFF2-40B4-BE49-F238E27FC236}">
                <a16:creationId xmlns:a16="http://schemas.microsoft.com/office/drawing/2014/main" id="{EF2C3733-2AF1-9930-A399-8C926A5D52AC}"/>
              </a:ext>
            </a:extLst>
          </p:cNvPr>
          <p:cNvSpPr txBox="1">
            <a:spLocks/>
          </p:cNvSpPr>
          <p:nvPr/>
        </p:nvSpPr>
        <p:spPr>
          <a:xfrm>
            <a:off x="838200" y="3725295"/>
            <a:ext cx="5367153"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Nathan </a:t>
            </a:r>
            <a:r>
              <a:rPr lang="en-US" b="1" dirty="0" err="1"/>
              <a:t>Benaich</a:t>
            </a:r>
            <a:r>
              <a:rPr lang="en-US" b="1" dirty="0"/>
              <a:t> &amp; Co.</a:t>
            </a:r>
            <a:br>
              <a:rPr lang="en-US" b="1" dirty="0"/>
            </a:br>
            <a:r>
              <a:rPr lang="en-US" b="1" dirty="0">
                <a:hlinkClick r:id="rId6"/>
              </a:rPr>
              <a:t>State of AI</a:t>
            </a:r>
            <a:r>
              <a:rPr lang="en-US" b="1" dirty="0"/>
              <a:t> </a:t>
            </a:r>
            <a:endParaRPr lang="en-US" dirty="0"/>
          </a:p>
        </p:txBody>
      </p:sp>
      <p:pic>
        <p:nvPicPr>
          <p:cNvPr id="5" name="Picture 4" descr="A blue and white text on a blue background&#10;&#10;Description automatically generated">
            <a:hlinkClick r:id="rId6"/>
            <a:extLst>
              <a:ext uri="{FF2B5EF4-FFF2-40B4-BE49-F238E27FC236}">
                <a16:creationId xmlns:a16="http://schemas.microsoft.com/office/drawing/2014/main" id="{844066F6-6BB5-3603-9890-D374ACCF48AD}"/>
              </a:ext>
            </a:extLst>
          </p:cNvPr>
          <p:cNvPicPr>
            <a:picLocks noChangeAspect="1"/>
          </p:cNvPicPr>
          <p:nvPr/>
        </p:nvPicPr>
        <p:blipFill>
          <a:blip r:embed="rId7"/>
          <a:stretch>
            <a:fillRect/>
          </a:stretch>
        </p:blipFill>
        <p:spPr>
          <a:xfrm>
            <a:off x="949571" y="4757414"/>
            <a:ext cx="4138108" cy="1971046"/>
          </a:xfrm>
          <a:prstGeom prst="rect">
            <a:avLst/>
          </a:prstGeom>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id="{3B7961EC-8404-EB73-55FD-24ACF904F83F}"/>
              </a:ext>
            </a:extLst>
          </p:cNvPr>
          <p:cNvSpPr txBox="1">
            <a:spLocks/>
          </p:cNvSpPr>
          <p:nvPr/>
        </p:nvSpPr>
        <p:spPr>
          <a:xfrm>
            <a:off x="6577952" y="3725295"/>
            <a:ext cx="4224862"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Allie K. Miller</a:t>
            </a:r>
            <a:br>
              <a:rPr lang="en-US" b="1" dirty="0"/>
            </a:br>
            <a:r>
              <a:rPr lang="en-US" sz="2400" b="1" dirty="0">
                <a:hlinkClick r:id="rId8"/>
              </a:rPr>
              <a:t>Twitter</a:t>
            </a:r>
            <a:r>
              <a:rPr lang="en-US" sz="2400" b="1" dirty="0"/>
              <a:t> | </a:t>
            </a:r>
            <a:r>
              <a:rPr lang="en-US" sz="2400" b="1" dirty="0">
                <a:hlinkClick r:id="rId9"/>
              </a:rPr>
              <a:t>AI with ALLIE blog</a:t>
            </a:r>
            <a:endParaRPr lang="en-US" sz="2400" b="1"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pic>
        <p:nvPicPr>
          <p:cNvPr id="13" name="Picture 2" descr="AI with ALLIE">
            <a:extLst>
              <a:ext uri="{FF2B5EF4-FFF2-40B4-BE49-F238E27FC236}">
                <a16:creationId xmlns:a16="http://schemas.microsoft.com/office/drawing/2014/main" id="{E0CF2351-8382-A24A-16ED-3B28C03F45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8387" y="4845881"/>
            <a:ext cx="1794111" cy="179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916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person on a ladder&#10;&#10;Description automatically generated">
            <a:hlinkClick r:id="rId2"/>
            <a:extLst>
              <a:ext uri="{FF2B5EF4-FFF2-40B4-BE49-F238E27FC236}">
                <a16:creationId xmlns:a16="http://schemas.microsoft.com/office/drawing/2014/main" id="{AD185A22-9FF0-2A0C-FCD0-91928EAE1F2C}"/>
              </a:ext>
            </a:extLst>
          </p:cNvPr>
          <p:cNvPicPr>
            <a:picLocks noChangeAspect="1"/>
          </p:cNvPicPr>
          <p:nvPr/>
        </p:nvPicPr>
        <p:blipFill>
          <a:blip r:embed="rId3"/>
          <a:stretch>
            <a:fillRect/>
          </a:stretch>
        </p:blipFill>
        <p:spPr>
          <a:xfrm>
            <a:off x="1074057" y="1571757"/>
            <a:ext cx="3882560" cy="5055341"/>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99D3FB8F-C8E9-74C5-CABD-06A28F5A09D4}"/>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43FE5F4-1415-0A53-0521-C327F0FC8A83}"/>
              </a:ext>
            </a:extLst>
          </p:cNvPr>
          <p:cNvSpPr txBox="1">
            <a:spLocks/>
          </p:cNvSpPr>
          <p:nvPr/>
        </p:nvSpPr>
        <p:spPr>
          <a:xfrm>
            <a:off x="838200" y="365125"/>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6000" b="1" i="0" dirty="0">
                <a:solidFill>
                  <a:schemeClr val="bg1"/>
                </a:solidFill>
                <a:effectLst/>
                <a:latin typeface="SF Pro Display"/>
              </a:rPr>
              <a:t>Resources for learning about AI</a:t>
            </a:r>
            <a:endParaRPr lang="en-US" b="1" dirty="0">
              <a:solidFill>
                <a:schemeClr val="bg1"/>
              </a:solidFill>
              <a:latin typeface="Google Sans"/>
            </a:endParaRPr>
          </a:p>
        </p:txBody>
      </p:sp>
      <p:sp>
        <p:nvSpPr>
          <p:cNvPr id="8" name="TextBox 7">
            <a:extLst>
              <a:ext uri="{FF2B5EF4-FFF2-40B4-BE49-F238E27FC236}">
                <a16:creationId xmlns:a16="http://schemas.microsoft.com/office/drawing/2014/main" id="{1D5A56CF-6AB8-9F71-0AA0-85FEA892B019}"/>
              </a:ext>
            </a:extLst>
          </p:cNvPr>
          <p:cNvSpPr txBox="1"/>
          <p:nvPr/>
        </p:nvSpPr>
        <p:spPr>
          <a:xfrm>
            <a:off x="5636432" y="2508133"/>
            <a:ext cx="5923509" cy="3785652"/>
          </a:xfrm>
          <a:prstGeom prst="rect">
            <a:avLst/>
          </a:prstGeom>
          <a:noFill/>
        </p:spPr>
        <p:txBody>
          <a:bodyPr wrap="square" rtlCol="0">
            <a:spAutoFit/>
          </a:bodyPr>
          <a:lstStyle/>
          <a:p>
            <a:pPr marL="342900" marR="0" indent="-342900">
              <a:spcBef>
                <a:spcPts val="0"/>
              </a:spcBef>
              <a:spcAft>
                <a:spcPts val="0"/>
              </a:spcAft>
              <a:buFont typeface="Arial" panose="020B0604020202020204" pitchFamily="34" charset="0"/>
              <a:buChar char="•"/>
            </a:pPr>
            <a:r>
              <a:rPr lang="en-US" sz="2400" kern="100" dirty="0">
                <a:effectLst/>
                <a:latin typeface="+mj-lt"/>
                <a:ea typeface="Aptos" panose="020B0004020202020204" pitchFamily="34" charset="0"/>
                <a:cs typeface="Times New Roman" panose="02020603050405020304" pitchFamily="18" charset="0"/>
              </a:rPr>
              <a:t>Technological trends</a:t>
            </a:r>
          </a:p>
          <a:p>
            <a:pPr marL="342900" marR="0" indent="-342900">
              <a:spcBef>
                <a:spcPts val="0"/>
              </a:spcBef>
              <a:spcAft>
                <a:spcPts val="0"/>
              </a:spcAft>
              <a:buFont typeface="Arial" panose="020B0604020202020204" pitchFamily="34" charset="0"/>
              <a:buChar char="•"/>
            </a:pPr>
            <a:endParaRPr lang="en-US" sz="2400" kern="100" dirty="0">
              <a:effectLst/>
              <a:latin typeface="+mj-lt"/>
              <a:ea typeface="Aptos" panose="020B000402020202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kern="100" dirty="0">
                <a:effectLst/>
                <a:latin typeface="+mj-lt"/>
                <a:ea typeface="Aptos" panose="020B0004020202020204" pitchFamily="34" charset="0"/>
                <a:cs typeface="Times New Roman" panose="02020603050405020304" pitchFamily="18" charset="0"/>
              </a:rPr>
              <a:t>Finding appropriate uses for AI-enabled technology</a:t>
            </a:r>
          </a:p>
          <a:p>
            <a:pPr marL="342900" marR="0" indent="-342900">
              <a:spcBef>
                <a:spcPts val="0"/>
              </a:spcBef>
              <a:spcAft>
                <a:spcPts val="0"/>
              </a:spcAft>
              <a:buFont typeface="Arial" panose="020B0604020202020204" pitchFamily="34" charset="0"/>
              <a:buChar char="•"/>
            </a:pPr>
            <a:endParaRPr lang="en-US" sz="2400" kern="100" dirty="0">
              <a:effectLst/>
              <a:latin typeface="+mj-lt"/>
              <a:ea typeface="Aptos" panose="020B000402020202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kern="100" dirty="0">
                <a:effectLst/>
                <a:latin typeface="+mj-lt"/>
                <a:ea typeface="Aptos" panose="020B0004020202020204" pitchFamily="34" charset="0"/>
                <a:cs typeface="Times New Roman" panose="02020603050405020304" pitchFamily="18" charset="0"/>
              </a:rPr>
              <a:t>Supporting AI fluency</a:t>
            </a:r>
          </a:p>
          <a:p>
            <a:pPr marL="342900" marR="0" indent="-342900">
              <a:spcBef>
                <a:spcPts val="0"/>
              </a:spcBef>
              <a:spcAft>
                <a:spcPts val="0"/>
              </a:spcAft>
              <a:buFont typeface="Arial" panose="020B0604020202020204" pitchFamily="34" charset="0"/>
              <a:buChar char="•"/>
            </a:pPr>
            <a:endParaRPr lang="en-US" sz="2400" kern="100" dirty="0">
              <a:latin typeface="+mj-lt"/>
              <a:ea typeface="Aptos" panose="020B000402020202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kern="100" dirty="0">
                <a:effectLst/>
                <a:latin typeface="+mj-lt"/>
                <a:ea typeface="Aptos" panose="020B0004020202020204" pitchFamily="34" charset="0"/>
                <a:cs typeface="Times New Roman" panose="02020603050405020304" pitchFamily="18" charset="0"/>
              </a:rPr>
              <a:t>…and more</a:t>
            </a:r>
          </a:p>
          <a:p>
            <a:endParaRPr lang="en-US" sz="2400" dirty="0"/>
          </a:p>
          <a:p>
            <a:endParaRPr lang="en-US" sz="2400" dirty="0"/>
          </a:p>
        </p:txBody>
      </p:sp>
    </p:spTree>
    <p:extLst>
      <p:ext uri="{BB962C8B-B14F-4D97-AF65-F5344CB8AC3E}">
        <p14:creationId xmlns:p14="http://schemas.microsoft.com/office/powerpoint/2010/main" val="1179088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F44510-E225-BFAE-934B-F631D38FE5F7}"/>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D0C1AB-869D-21AF-1870-F7A3D3DBABE1}"/>
              </a:ext>
            </a:extLst>
          </p:cNvPr>
          <p:cNvSpPr>
            <a:spLocks noGrp="1"/>
          </p:cNvSpPr>
          <p:nvPr>
            <p:ph type="title"/>
          </p:nvPr>
        </p:nvSpPr>
        <p:spPr>
          <a:xfrm>
            <a:off x="838200" y="365125"/>
            <a:ext cx="10515600" cy="598043"/>
          </a:xfrm>
        </p:spPr>
        <p:txBody>
          <a:bodyPr>
            <a:normAutofit fontScale="90000"/>
          </a:bodyPr>
          <a:lstStyle/>
          <a:p>
            <a:pPr algn="l"/>
            <a:r>
              <a:rPr lang="en-US" b="1" i="0" dirty="0">
                <a:solidFill>
                  <a:schemeClr val="bg1"/>
                </a:solidFill>
                <a:effectLst/>
                <a:latin typeface="Google Sans"/>
              </a:rPr>
              <a:t>Reid Hoffman meets his AI twin</a:t>
            </a:r>
          </a:p>
        </p:txBody>
      </p:sp>
      <p:sp>
        <p:nvSpPr>
          <p:cNvPr id="3" name="Content Placeholder 2">
            <a:extLst>
              <a:ext uri="{FF2B5EF4-FFF2-40B4-BE49-F238E27FC236}">
                <a16:creationId xmlns:a16="http://schemas.microsoft.com/office/drawing/2014/main" id="{A838C6F8-9F95-67EA-CB0B-655C7C133DC9}"/>
              </a:ext>
            </a:extLst>
          </p:cNvPr>
          <p:cNvSpPr>
            <a:spLocks noGrp="1"/>
          </p:cNvSpPr>
          <p:nvPr>
            <p:ph idx="1"/>
          </p:nvPr>
        </p:nvSpPr>
        <p:spPr/>
        <p:txBody>
          <a:bodyPr/>
          <a:lstStyle/>
          <a:p>
            <a:pPr marL="0" indent="0">
              <a:buNone/>
            </a:pPr>
            <a:endParaRPr lang="en-US" dirty="0"/>
          </a:p>
          <a:p>
            <a:endParaRPr lang="en-US" dirty="0"/>
          </a:p>
        </p:txBody>
      </p:sp>
      <p:pic>
        <p:nvPicPr>
          <p:cNvPr id="11" name="Picture 10" descr="A person in glasses and a person in glasses&#10;&#10;Description automatically generated">
            <a:hlinkClick r:id="rId3"/>
            <a:extLst>
              <a:ext uri="{FF2B5EF4-FFF2-40B4-BE49-F238E27FC236}">
                <a16:creationId xmlns:a16="http://schemas.microsoft.com/office/drawing/2014/main" id="{F956FF96-BB26-07B9-B0CB-5916C288D4BD}"/>
              </a:ext>
            </a:extLst>
          </p:cNvPr>
          <p:cNvPicPr>
            <a:picLocks noChangeAspect="1"/>
          </p:cNvPicPr>
          <p:nvPr/>
        </p:nvPicPr>
        <p:blipFill>
          <a:blip r:embed="rId4"/>
          <a:stretch>
            <a:fillRect/>
          </a:stretch>
        </p:blipFill>
        <p:spPr>
          <a:xfrm>
            <a:off x="1985172" y="1582161"/>
            <a:ext cx="7897864" cy="4579433"/>
          </a:xfrm>
          <a:prstGeom prst="rect">
            <a:avLst/>
          </a:prstGeom>
        </p:spPr>
      </p:pic>
      <p:sp>
        <p:nvSpPr>
          <p:cNvPr id="4" name="TextBox 3">
            <a:extLst>
              <a:ext uri="{FF2B5EF4-FFF2-40B4-BE49-F238E27FC236}">
                <a16:creationId xmlns:a16="http://schemas.microsoft.com/office/drawing/2014/main" id="{D2642E2D-0A83-8A2A-D98B-0F7AD0BC89F3}"/>
              </a:ext>
            </a:extLst>
          </p:cNvPr>
          <p:cNvSpPr txBox="1"/>
          <p:nvPr/>
        </p:nvSpPr>
        <p:spPr>
          <a:xfrm>
            <a:off x="8510737" y="6352457"/>
            <a:ext cx="1372299" cy="369332"/>
          </a:xfrm>
          <a:prstGeom prst="rect">
            <a:avLst/>
          </a:prstGeom>
          <a:noFill/>
        </p:spPr>
        <p:txBody>
          <a:bodyPr wrap="none" rtlCol="0">
            <a:spAutoFit/>
          </a:bodyPr>
          <a:lstStyle/>
          <a:p>
            <a:r>
              <a:rPr lang="en-US" dirty="0">
                <a:hlinkClick r:id="rId5"/>
              </a:rPr>
              <a:t>On YouTube</a:t>
            </a:r>
            <a:endParaRPr lang="en-US" dirty="0"/>
          </a:p>
        </p:txBody>
      </p:sp>
      <p:sp>
        <p:nvSpPr>
          <p:cNvPr id="6" name="TextBox 5">
            <a:extLst>
              <a:ext uri="{FF2B5EF4-FFF2-40B4-BE49-F238E27FC236}">
                <a16:creationId xmlns:a16="http://schemas.microsoft.com/office/drawing/2014/main" id="{0801A90C-C98B-C22D-0E01-72DCBE8EA412}"/>
              </a:ext>
            </a:extLst>
          </p:cNvPr>
          <p:cNvSpPr txBox="1"/>
          <p:nvPr/>
        </p:nvSpPr>
        <p:spPr>
          <a:xfrm>
            <a:off x="1985172" y="6352457"/>
            <a:ext cx="1827680" cy="369332"/>
          </a:xfrm>
          <a:prstGeom prst="rect">
            <a:avLst/>
          </a:prstGeom>
          <a:noFill/>
        </p:spPr>
        <p:txBody>
          <a:bodyPr wrap="none" rtlCol="0">
            <a:spAutoFit/>
          </a:bodyPr>
          <a:lstStyle/>
          <a:p>
            <a:r>
              <a:rPr lang="en-US" dirty="0">
                <a:hlinkClick r:id="rId3"/>
              </a:rPr>
              <a:t>On SafeShare.TV</a:t>
            </a:r>
            <a:endParaRPr lang="en-US" dirty="0"/>
          </a:p>
        </p:txBody>
      </p:sp>
    </p:spTree>
    <p:extLst>
      <p:ext uri="{BB962C8B-B14F-4D97-AF65-F5344CB8AC3E}">
        <p14:creationId xmlns:p14="http://schemas.microsoft.com/office/powerpoint/2010/main" val="4392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09D22-8DBE-F96F-A8F6-A2E56692B408}"/>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FA0EA13-2FEF-A0DF-443E-725B9CAA3972}"/>
              </a:ext>
            </a:extLst>
          </p:cNvPr>
          <p:cNvSpPr txBox="1">
            <a:spLocks/>
          </p:cNvSpPr>
          <p:nvPr/>
        </p:nvSpPr>
        <p:spPr>
          <a:xfrm>
            <a:off x="838200" y="328549"/>
            <a:ext cx="10787742" cy="93941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rgbClr val="FFB61E"/>
                </a:solidFill>
                <a:effectLst/>
                <a:latin typeface="SF Pro Display"/>
              </a:rPr>
              <a:t>What are YOUR resources for learning about AI?</a:t>
            </a:r>
            <a:endParaRPr lang="en-US" b="1" dirty="0">
              <a:solidFill>
                <a:srgbClr val="FFB61E"/>
              </a:solidFill>
              <a:latin typeface="Google Sans"/>
            </a:endParaRPr>
          </a:p>
        </p:txBody>
      </p:sp>
      <p:sp>
        <p:nvSpPr>
          <p:cNvPr id="5" name="Content Placeholder 4">
            <a:extLst>
              <a:ext uri="{FF2B5EF4-FFF2-40B4-BE49-F238E27FC236}">
                <a16:creationId xmlns:a16="http://schemas.microsoft.com/office/drawing/2014/main" id="{D178B4FF-57E4-63BA-8818-966A3A44A39E}"/>
              </a:ext>
            </a:extLst>
          </p:cNvPr>
          <p:cNvSpPr>
            <a:spLocks noGrp="1"/>
          </p:cNvSpPr>
          <p:nvPr>
            <p:ph idx="1"/>
          </p:nvPr>
        </p:nvSpPr>
        <p:spPr>
          <a:xfrm>
            <a:off x="838199" y="1825625"/>
            <a:ext cx="10787743" cy="3976864"/>
          </a:xfrm>
        </p:spPr>
        <p:txBody>
          <a:bodyPr>
            <a:normAutofit/>
          </a:bodyPr>
          <a:lstStyle/>
          <a:p>
            <a:pPr marL="0" indent="0">
              <a:buNone/>
            </a:pPr>
            <a:r>
              <a:rPr lang="en-US" sz="2600" b="1" dirty="0">
                <a:solidFill>
                  <a:schemeClr val="accent5"/>
                </a:solidFill>
              </a:rPr>
              <a:t>Please take a moment to complete the form listed on the web page at:</a:t>
            </a:r>
          </a:p>
          <a:p>
            <a:pPr lvl="1"/>
            <a:r>
              <a:rPr lang="en-US" sz="2600" b="1" dirty="0" err="1"/>
              <a:t>danielschristian.com</a:t>
            </a:r>
            <a:r>
              <a:rPr lang="en-US" sz="2600" b="1" dirty="0"/>
              <a:t>/ETOM</a:t>
            </a:r>
          </a:p>
          <a:p>
            <a:pPr lvl="1"/>
            <a:r>
              <a:rPr lang="en-US" sz="2600" b="1" dirty="0"/>
              <a:t>Form #1</a:t>
            </a:r>
          </a:p>
          <a:p>
            <a:pPr lvl="1"/>
            <a:endParaRPr lang="en-US" dirty="0"/>
          </a:p>
          <a:p>
            <a:pPr marL="0" indent="0">
              <a:buNone/>
            </a:pPr>
            <a:endParaRPr lang="en-US" sz="2000" dirty="0"/>
          </a:p>
          <a:p>
            <a:pPr marL="0" indent="0">
              <a:buNone/>
            </a:pPr>
            <a:r>
              <a:rPr lang="en-US" sz="2000" dirty="0"/>
              <a:t>I will gather the entries and send them to </a:t>
            </a:r>
            <a:br>
              <a:rPr lang="en-US" sz="2000" dirty="0"/>
            </a:br>
            <a:r>
              <a:rPr lang="en-US" sz="2000" dirty="0"/>
              <a:t>Garry so that he can distribute them back </a:t>
            </a:r>
            <a:br>
              <a:rPr lang="en-US" sz="2000" dirty="0"/>
            </a:br>
            <a:r>
              <a:rPr lang="en-US" sz="2000" dirty="0"/>
              <a:t>to you all.</a:t>
            </a:r>
          </a:p>
        </p:txBody>
      </p:sp>
      <p:pic>
        <p:nvPicPr>
          <p:cNvPr id="10" name="Picture 9" descr="A screenshot of a contact form&#10;&#10;Description automatically generated">
            <a:hlinkClick r:id="rId2"/>
            <a:extLst>
              <a:ext uri="{FF2B5EF4-FFF2-40B4-BE49-F238E27FC236}">
                <a16:creationId xmlns:a16="http://schemas.microsoft.com/office/drawing/2014/main" id="{7A4F36D8-4A9C-E955-88E4-E61AB0B1BA2E}"/>
              </a:ext>
            </a:extLst>
          </p:cNvPr>
          <p:cNvPicPr>
            <a:picLocks noChangeAspect="1"/>
          </p:cNvPicPr>
          <p:nvPr/>
        </p:nvPicPr>
        <p:blipFill>
          <a:blip r:embed="rId3"/>
          <a:stretch>
            <a:fillRect/>
          </a:stretch>
        </p:blipFill>
        <p:spPr>
          <a:xfrm>
            <a:off x="6404045" y="2517894"/>
            <a:ext cx="4949755" cy="41712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3428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14F3A7E-3DE3-6219-3A91-0FE58DCA26A6}"/>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739A4BDB-2176-2A6D-75A0-99CA9415D108}"/>
                </a:ext>
              </a:extLst>
            </p:cNvPr>
            <p:cNvSpPr/>
            <p:nvPr/>
          </p:nvSpPr>
          <p:spPr>
            <a:xfrm>
              <a:off x="0" y="0"/>
              <a:ext cx="12192000" cy="6858000"/>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05190D-EE20-D884-39E5-C1FEA0A2FE7E}"/>
                </a:ext>
              </a:extLst>
            </p:cNvPr>
            <p:cNvSpPr/>
            <p:nvPr/>
          </p:nvSpPr>
          <p:spPr>
            <a:xfrm>
              <a:off x="2137410" y="788670"/>
              <a:ext cx="7360920" cy="5326380"/>
            </a:xfrm>
            <a:prstGeom prst="rect">
              <a:avLst/>
            </a:prstGeom>
            <a:solidFill>
              <a:schemeClr val="tx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rear view mirror of a road&#10;&#10;Description automatically generated">
            <a:extLst>
              <a:ext uri="{FF2B5EF4-FFF2-40B4-BE49-F238E27FC236}">
                <a16:creationId xmlns:a16="http://schemas.microsoft.com/office/drawing/2014/main" id="{47BF74B2-AB62-DC34-D810-853211ED6D8D}"/>
              </a:ext>
            </a:extLst>
          </p:cNvPr>
          <p:cNvPicPr>
            <a:picLocks noChangeAspect="1"/>
          </p:cNvPicPr>
          <p:nvPr/>
        </p:nvPicPr>
        <p:blipFill>
          <a:blip r:embed="rId2"/>
          <a:stretch>
            <a:fillRect/>
          </a:stretch>
        </p:blipFill>
        <p:spPr>
          <a:xfrm>
            <a:off x="2451491" y="987237"/>
            <a:ext cx="6772520" cy="4883526"/>
          </a:xfrm>
          <a:prstGeom prst="rect">
            <a:avLst/>
          </a:prstGeom>
        </p:spPr>
      </p:pic>
    </p:spTree>
    <p:extLst>
      <p:ext uri="{BB962C8B-B14F-4D97-AF65-F5344CB8AC3E}">
        <p14:creationId xmlns:p14="http://schemas.microsoft.com/office/powerpoint/2010/main" val="3017484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1811C7-C88C-6356-D0E2-931D512340E7}"/>
              </a:ext>
            </a:extLst>
          </p:cNvPr>
          <p:cNvSpPr txBox="1"/>
          <p:nvPr/>
        </p:nvSpPr>
        <p:spPr>
          <a:xfrm>
            <a:off x="8544854" y="6242420"/>
            <a:ext cx="1372299" cy="369332"/>
          </a:xfrm>
          <a:prstGeom prst="rect">
            <a:avLst/>
          </a:prstGeom>
          <a:noFill/>
        </p:spPr>
        <p:txBody>
          <a:bodyPr wrap="none" rtlCol="0">
            <a:spAutoFit/>
          </a:bodyPr>
          <a:lstStyle/>
          <a:p>
            <a:r>
              <a:rPr lang="en-US" dirty="0">
                <a:hlinkClick r:id="rId2"/>
              </a:rPr>
              <a:t>On YouTube</a:t>
            </a:r>
            <a:endParaRPr lang="en-US" dirty="0"/>
          </a:p>
        </p:txBody>
      </p:sp>
      <p:pic>
        <p:nvPicPr>
          <p:cNvPr id="7" name="Picture 6" descr="A collage of a person and a cat&#10;&#10;Description automatically generated">
            <a:hlinkClick r:id="rId3"/>
            <a:extLst>
              <a:ext uri="{FF2B5EF4-FFF2-40B4-BE49-F238E27FC236}">
                <a16:creationId xmlns:a16="http://schemas.microsoft.com/office/drawing/2014/main" id="{4E142347-28D8-4A6B-A876-7C961EDE137D}"/>
              </a:ext>
            </a:extLst>
          </p:cNvPr>
          <p:cNvPicPr>
            <a:picLocks noChangeAspect="1"/>
          </p:cNvPicPr>
          <p:nvPr/>
        </p:nvPicPr>
        <p:blipFill>
          <a:blip r:embed="rId4"/>
          <a:stretch>
            <a:fillRect/>
          </a:stretch>
        </p:blipFill>
        <p:spPr>
          <a:xfrm>
            <a:off x="1865872" y="1715357"/>
            <a:ext cx="7883610" cy="4394794"/>
          </a:xfrm>
          <a:prstGeom prst="rect">
            <a:avLst/>
          </a:prstGeom>
        </p:spPr>
      </p:pic>
      <p:sp>
        <p:nvSpPr>
          <p:cNvPr id="8" name="TextBox 7">
            <a:extLst>
              <a:ext uri="{FF2B5EF4-FFF2-40B4-BE49-F238E27FC236}">
                <a16:creationId xmlns:a16="http://schemas.microsoft.com/office/drawing/2014/main" id="{A2101B90-8262-328A-8BEB-050D327333BA}"/>
              </a:ext>
            </a:extLst>
          </p:cNvPr>
          <p:cNvSpPr txBox="1"/>
          <p:nvPr/>
        </p:nvSpPr>
        <p:spPr>
          <a:xfrm>
            <a:off x="1754660" y="6242420"/>
            <a:ext cx="1827680" cy="369332"/>
          </a:xfrm>
          <a:prstGeom prst="rect">
            <a:avLst/>
          </a:prstGeom>
          <a:noFill/>
        </p:spPr>
        <p:txBody>
          <a:bodyPr wrap="none" rtlCol="0">
            <a:spAutoFit/>
          </a:bodyPr>
          <a:lstStyle/>
          <a:p>
            <a:r>
              <a:rPr lang="en-US" dirty="0">
                <a:hlinkClick r:id="rId3"/>
              </a:rPr>
              <a:t>On </a:t>
            </a:r>
            <a:r>
              <a:rPr lang="en-US" dirty="0" err="1">
                <a:hlinkClick r:id="rId3"/>
              </a:rPr>
              <a:t>SafeShare.TV</a:t>
            </a:r>
            <a:endParaRPr lang="en-US" dirty="0"/>
          </a:p>
        </p:txBody>
      </p:sp>
      <p:sp>
        <p:nvSpPr>
          <p:cNvPr id="9" name="Rectangle 8">
            <a:extLst>
              <a:ext uri="{FF2B5EF4-FFF2-40B4-BE49-F238E27FC236}">
                <a16:creationId xmlns:a16="http://schemas.microsoft.com/office/drawing/2014/main" id="{72C34190-6498-BB36-F969-484D1EEFCC81}"/>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BF3FB77-5C32-7911-CC66-06371A9E90EF}"/>
              </a:ext>
            </a:extLst>
          </p:cNvPr>
          <p:cNvSpPr txBox="1">
            <a:spLocks/>
          </p:cNvSpPr>
          <p:nvPr/>
        </p:nvSpPr>
        <p:spPr>
          <a:xfrm>
            <a:off x="838200" y="365125"/>
            <a:ext cx="1051560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Applications of AI: AI created video</a:t>
            </a:r>
          </a:p>
        </p:txBody>
      </p:sp>
    </p:spTree>
    <p:extLst>
      <p:ext uri="{BB962C8B-B14F-4D97-AF65-F5344CB8AC3E}">
        <p14:creationId xmlns:p14="http://schemas.microsoft.com/office/powerpoint/2010/main" val="2377480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a:xfrm>
            <a:off x="838200" y="1456226"/>
            <a:ext cx="11125200" cy="4838222"/>
          </a:xfrm>
        </p:spPr>
        <p:txBody>
          <a:bodyPr>
            <a:normAutofit/>
          </a:bodyPr>
          <a:lstStyle/>
          <a:p>
            <a:r>
              <a:rPr lang="en-US" b="1" dirty="0"/>
              <a:t>Ability to produce or create text, audio/speech, images, music</a:t>
            </a:r>
          </a:p>
          <a:p>
            <a:pPr lvl="1"/>
            <a:r>
              <a:rPr lang="en-US" b="1" dirty="0"/>
              <a:t>Text-to-speech </a:t>
            </a:r>
            <a:br>
              <a:rPr lang="en-US" dirty="0"/>
            </a:br>
            <a:r>
              <a:rPr lang="en-US" sz="2000" dirty="0"/>
              <a:t>(ex: </a:t>
            </a:r>
            <a:r>
              <a:rPr lang="en-US" sz="2000" dirty="0">
                <a:hlinkClick r:id="rId2"/>
              </a:rPr>
              <a:t>ElevenLabs</a:t>
            </a:r>
            <a:r>
              <a:rPr lang="en-US" sz="2000" dirty="0"/>
              <a:t>)</a:t>
            </a:r>
            <a:br>
              <a:rPr lang="en-US" sz="2000" dirty="0"/>
            </a:br>
            <a:endParaRPr lang="en-US" sz="2000" dirty="0"/>
          </a:p>
          <a:p>
            <a:pPr lvl="1"/>
            <a:r>
              <a:rPr lang="en-US" b="1" dirty="0"/>
              <a:t>Text-to-image  </a:t>
            </a:r>
            <a:br>
              <a:rPr lang="en-US" dirty="0"/>
            </a:br>
            <a:r>
              <a:rPr lang="en-US" sz="2000" dirty="0"/>
              <a:t>(</a:t>
            </a:r>
            <a:r>
              <a:rPr lang="en-US" sz="2000" dirty="0">
                <a:hlinkClick r:id="rId3"/>
              </a:rPr>
              <a:t>Adobe Firefly</a:t>
            </a:r>
            <a:r>
              <a:rPr lang="en-US" sz="2000" dirty="0"/>
              <a:t>, </a:t>
            </a:r>
            <a:r>
              <a:rPr lang="en-US" sz="2000" b="0" i="0" dirty="0">
                <a:solidFill>
                  <a:srgbClr val="212529"/>
                </a:solidFill>
                <a:effectLst/>
                <a:highlight>
                  <a:srgbClr val="FFFFFF"/>
                </a:highlight>
                <a:latin typeface="Source Sans Pro" panose="020B0503030403020204" pitchFamily="34" charset="0"/>
                <a:hlinkClick r:id="rId4"/>
              </a:rPr>
              <a:t>Open AI’s DALL-E 3</a:t>
            </a:r>
            <a:r>
              <a:rPr lang="en-US" sz="2000" b="0" i="0" dirty="0">
                <a:solidFill>
                  <a:srgbClr val="212529"/>
                </a:solidFill>
                <a:effectLst/>
                <a:highlight>
                  <a:srgbClr val="FFFFFF"/>
                </a:highlight>
                <a:latin typeface="Source Sans Pro" panose="020B0503030403020204" pitchFamily="34" charset="0"/>
              </a:rPr>
              <a:t>, </a:t>
            </a:r>
            <a:br>
              <a:rPr lang="en-US" sz="2000" b="0" i="0" dirty="0">
                <a:solidFill>
                  <a:srgbClr val="212529"/>
                </a:solidFill>
                <a:effectLst/>
                <a:highlight>
                  <a:srgbClr val="FFFFFF"/>
                </a:highlight>
                <a:latin typeface="Source Sans Pro" panose="020B0503030403020204" pitchFamily="34" charset="0"/>
              </a:rPr>
            </a:br>
            <a:r>
              <a:rPr lang="en-US" sz="2000" b="0" i="0" dirty="0">
                <a:solidFill>
                  <a:srgbClr val="212529"/>
                </a:solidFill>
                <a:effectLst/>
                <a:highlight>
                  <a:srgbClr val="FFFFFF"/>
                </a:highlight>
                <a:latin typeface="Source Sans Pro" panose="020B0503030403020204" pitchFamily="34" charset="0"/>
                <a:hlinkClick r:id="rId5"/>
              </a:rPr>
              <a:t>Stable Diffusion</a:t>
            </a:r>
            <a:r>
              <a:rPr lang="en-US" sz="2000" b="0" i="0" dirty="0">
                <a:solidFill>
                  <a:srgbClr val="212529"/>
                </a:solidFill>
                <a:effectLst/>
                <a:highlight>
                  <a:srgbClr val="FFFFFF"/>
                </a:highlight>
                <a:latin typeface="Source Sans Pro" panose="020B0503030403020204" pitchFamily="34" charset="0"/>
              </a:rPr>
              <a:t>,</a:t>
            </a:r>
            <a:r>
              <a:rPr lang="en-US" sz="2000" dirty="0">
                <a:solidFill>
                  <a:srgbClr val="212529"/>
                </a:solidFill>
                <a:highlight>
                  <a:srgbClr val="FFFFFF"/>
                </a:highlight>
                <a:latin typeface="Source Sans Pro" panose="020B0503030403020204" pitchFamily="34" charset="0"/>
              </a:rPr>
              <a:t> </a:t>
            </a:r>
            <a:r>
              <a:rPr lang="en-US" sz="2000" b="0" i="0" dirty="0">
                <a:solidFill>
                  <a:srgbClr val="212529"/>
                </a:solidFill>
                <a:effectLst/>
                <a:highlight>
                  <a:srgbClr val="FFFFFF"/>
                </a:highlight>
                <a:latin typeface="Source Sans Pro" panose="020B0503030403020204" pitchFamily="34" charset="0"/>
                <a:hlinkClick r:id="rId6"/>
              </a:rPr>
              <a:t>Midjourney</a:t>
            </a:r>
            <a:r>
              <a:rPr lang="en-US" sz="2000" b="0" i="0" dirty="0">
                <a:solidFill>
                  <a:srgbClr val="212529"/>
                </a:solidFill>
                <a:effectLst/>
                <a:highlight>
                  <a:srgbClr val="FFFFFF"/>
                </a:highlight>
                <a:latin typeface="Source Sans Pro" panose="020B0503030403020204" pitchFamily="34" charset="0"/>
              </a:rPr>
              <a:t>, </a:t>
            </a:r>
            <a:br>
              <a:rPr lang="en-US" sz="2000" b="0" i="0" dirty="0">
                <a:solidFill>
                  <a:srgbClr val="212529"/>
                </a:solidFill>
                <a:effectLst/>
                <a:highlight>
                  <a:srgbClr val="FFFFFF"/>
                </a:highlight>
                <a:latin typeface="Source Sans Pro" panose="020B0503030403020204" pitchFamily="34" charset="0"/>
              </a:rPr>
            </a:br>
            <a:r>
              <a:rPr lang="en-US" sz="2000" dirty="0">
                <a:solidFill>
                  <a:srgbClr val="212529"/>
                </a:solidFill>
                <a:highlight>
                  <a:srgbClr val="FFFFFF"/>
                </a:highlight>
                <a:latin typeface="Source Sans Pro" panose="020B0503030403020204" pitchFamily="34" charset="0"/>
                <a:hlinkClick r:id="rId7"/>
              </a:rPr>
              <a:t>Microsoft’s Copilot Designer</a:t>
            </a:r>
            <a:r>
              <a:rPr lang="en-US" sz="2000" dirty="0">
                <a:solidFill>
                  <a:srgbClr val="212529"/>
                </a:solidFill>
                <a:highlight>
                  <a:srgbClr val="FFFFFF"/>
                </a:highlight>
                <a:latin typeface="Source Sans Pro" panose="020B0503030403020204" pitchFamily="34" charset="0"/>
              </a:rPr>
              <a:t>, </a:t>
            </a:r>
            <a:br>
              <a:rPr lang="en-US" sz="2000" dirty="0">
                <a:solidFill>
                  <a:srgbClr val="212529"/>
                </a:solidFill>
                <a:highlight>
                  <a:srgbClr val="FFFFFF"/>
                </a:highlight>
                <a:latin typeface="Source Sans Pro" panose="020B0503030403020204" pitchFamily="34" charset="0"/>
              </a:rPr>
            </a:br>
            <a:r>
              <a:rPr lang="en-US" sz="2000" dirty="0">
                <a:solidFill>
                  <a:srgbClr val="212529"/>
                </a:solidFill>
                <a:highlight>
                  <a:srgbClr val="FFFFFF"/>
                </a:highlight>
                <a:latin typeface="Source Sans Pro" panose="020B0503030403020204" pitchFamily="34" charset="0"/>
                <a:hlinkClick r:id="rId8"/>
              </a:rPr>
              <a:t>Google DeepMind’s Imagen 3</a:t>
            </a:r>
            <a:r>
              <a:rPr lang="en-US" sz="2000" dirty="0">
                <a:solidFill>
                  <a:srgbClr val="212529"/>
                </a:solidFill>
                <a:highlight>
                  <a:srgbClr val="FFFFFF"/>
                </a:highlight>
                <a:latin typeface="Source Sans Pro" panose="020B0503030403020204" pitchFamily="34" charset="0"/>
              </a:rPr>
              <a:t>)</a:t>
            </a:r>
            <a:br>
              <a:rPr lang="en-US" sz="2000" dirty="0">
                <a:solidFill>
                  <a:srgbClr val="212529"/>
                </a:solidFill>
                <a:highlight>
                  <a:srgbClr val="FFFFFF"/>
                </a:highlight>
                <a:latin typeface="Source Sans Pro" panose="020B0503030403020204" pitchFamily="34" charset="0"/>
              </a:rPr>
            </a:br>
            <a:endParaRPr lang="en-US" sz="2000" dirty="0">
              <a:solidFill>
                <a:srgbClr val="212529"/>
              </a:solidFill>
              <a:highlight>
                <a:srgbClr val="FFFFFF"/>
              </a:highlight>
              <a:latin typeface="Source Sans Pro" panose="020B0503030403020204" pitchFamily="34" charset="0"/>
            </a:endParaRPr>
          </a:p>
          <a:p>
            <a:pPr lvl="1"/>
            <a:r>
              <a:rPr lang="en-US" b="1" dirty="0"/>
              <a:t>Text-to-video </a:t>
            </a:r>
            <a:br>
              <a:rPr lang="en-US" dirty="0"/>
            </a:br>
            <a:r>
              <a:rPr lang="en-US" sz="2000" dirty="0"/>
              <a:t>(ex: </a:t>
            </a:r>
            <a:r>
              <a:rPr lang="en-US" sz="2000" dirty="0">
                <a:hlinkClick r:id="rId9"/>
              </a:rPr>
              <a:t>AI Studios</a:t>
            </a:r>
            <a:r>
              <a:rPr lang="en-US" sz="2000" dirty="0"/>
              <a:t>, </a:t>
            </a:r>
            <a:r>
              <a:rPr lang="en-US" sz="2000" dirty="0">
                <a:hlinkClick r:id="rId10"/>
              </a:rPr>
              <a:t>synthesia</a:t>
            </a:r>
            <a:r>
              <a:rPr lang="en-US" sz="2000" dirty="0"/>
              <a:t>)</a:t>
            </a:r>
            <a:br>
              <a:rPr lang="en-US" sz="2000" dirty="0"/>
            </a:br>
            <a:endParaRPr lang="en-US" sz="2000" dirty="0"/>
          </a:p>
          <a:p>
            <a:pPr lvl="1"/>
            <a:r>
              <a:rPr lang="en-US" b="1" dirty="0"/>
              <a:t>Text-to-music </a:t>
            </a:r>
            <a:br>
              <a:rPr lang="en-US" dirty="0"/>
            </a:br>
            <a:r>
              <a:rPr lang="en-US" sz="2000" dirty="0"/>
              <a:t>(ex: </a:t>
            </a:r>
            <a:r>
              <a:rPr lang="en-US" sz="2000" dirty="0">
                <a:hlinkClick r:id="rId11"/>
              </a:rPr>
              <a:t>Snapmuse</a:t>
            </a:r>
            <a:r>
              <a:rPr lang="en-US" sz="2000" dirty="0"/>
              <a:t>, </a:t>
            </a:r>
            <a:r>
              <a:rPr lang="en-US" sz="2000" dirty="0">
                <a:hlinkClick r:id="rId12"/>
              </a:rPr>
              <a:t>Stable Audio</a:t>
            </a:r>
            <a:r>
              <a:rPr lang="en-US" sz="2000" dirty="0"/>
              <a:t>, </a:t>
            </a:r>
            <a:r>
              <a:rPr lang="en-US" sz="2000" dirty="0">
                <a:hlinkClick r:id="rId13"/>
              </a:rPr>
              <a:t>Suno</a:t>
            </a:r>
            <a:r>
              <a:rPr lang="en-US" sz="2000" dirty="0"/>
              <a:t>)</a:t>
            </a:r>
          </a:p>
          <a:p>
            <a:pPr marL="0" indent="0">
              <a:buNone/>
            </a:pPr>
            <a:endParaRPr lang="en-US" dirty="0"/>
          </a:p>
          <a:p>
            <a:endParaRPr lang="en-US" dirty="0"/>
          </a:p>
          <a:p>
            <a:endParaRPr lang="en-US" dirty="0"/>
          </a:p>
        </p:txBody>
      </p:sp>
      <p:pic>
        <p:nvPicPr>
          <p:cNvPr id="8" name="Picture 7" descr="A house with grass on the roof&#10;&#10;Description automatically generated">
            <a:extLst>
              <a:ext uri="{FF2B5EF4-FFF2-40B4-BE49-F238E27FC236}">
                <a16:creationId xmlns:a16="http://schemas.microsoft.com/office/drawing/2014/main" id="{B7005244-B43E-C3F1-C3B8-0B394AFE33A2}"/>
              </a:ext>
            </a:extLst>
          </p:cNvPr>
          <p:cNvPicPr>
            <a:picLocks noChangeAspect="1"/>
          </p:cNvPicPr>
          <p:nvPr/>
        </p:nvPicPr>
        <p:blipFill>
          <a:blip r:embed="rId14"/>
          <a:stretch>
            <a:fillRect/>
          </a:stretch>
        </p:blipFill>
        <p:spPr>
          <a:xfrm>
            <a:off x="6272823" y="2883824"/>
            <a:ext cx="5803900" cy="2700089"/>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0D105063-CEFF-8C4C-8BD8-AA633E33D39F}"/>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85FEF92-223C-5EAA-D36B-308B061362F3}"/>
              </a:ext>
            </a:extLst>
          </p:cNvPr>
          <p:cNvSpPr txBox="1">
            <a:spLocks/>
          </p:cNvSpPr>
          <p:nvPr/>
        </p:nvSpPr>
        <p:spPr>
          <a:xfrm>
            <a:off x="838200" y="365125"/>
            <a:ext cx="1051560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Applications of AI</a:t>
            </a:r>
          </a:p>
        </p:txBody>
      </p:sp>
    </p:spTree>
    <p:extLst>
      <p:ext uri="{BB962C8B-B14F-4D97-AF65-F5344CB8AC3E}">
        <p14:creationId xmlns:p14="http://schemas.microsoft.com/office/powerpoint/2010/main" val="711459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8C6F8-9F95-67EA-CB0B-655C7C133DC9}"/>
              </a:ext>
            </a:extLst>
          </p:cNvPr>
          <p:cNvSpPr>
            <a:spLocks noGrp="1"/>
          </p:cNvSpPr>
          <p:nvPr>
            <p:ph idx="1"/>
          </p:nvPr>
        </p:nvSpPr>
        <p:spPr>
          <a:xfrm>
            <a:off x="838200" y="1597188"/>
            <a:ext cx="10515600" cy="5260811"/>
          </a:xfrm>
        </p:spPr>
        <p:txBody>
          <a:bodyPr>
            <a:normAutofit fontScale="92500" lnSpcReduction="20000"/>
          </a:bodyPr>
          <a:lstStyle/>
          <a:p>
            <a:r>
              <a:rPr lang="en-US" b="1" i="0" dirty="0">
                <a:solidFill>
                  <a:srgbClr val="222222"/>
                </a:solidFill>
                <a:effectLst/>
                <a:latin typeface="+mj-lt"/>
              </a:rPr>
              <a:t>AI writing tools/text editing</a:t>
            </a:r>
          </a:p>
          <a:p>
            <a:pPr lvl="1"/>
            <a:r>
              <a:rPr lang="en-US" sz="2200" b="1" dirty="0">
                <a:solidFill>
                  <a:srgbClr val="222222"/>
                </a:solidFill>
                <a:latin typeface="+mj-lt"/>
                <a:hlinkClick r:id="rId3"/>
              </a:rPr>
              <a:t>Grammarly</a:t>
            </a:r>
            <a:endParaRPr lang="en-US" sz="2200" b="1" i="0" dirty="0">
              <a:solidFill>
                <a:srgbClr val="222222"/>
              </a:solidFill>
              <a:effectLst/>
              <a:latin typeface="+mj-lt"/>
            </a:endParaRPr>
          </a:p>
          <a:p>
            <a:pPr lvl="1"/>
            <a:r>
              <a:rPr lang="en-US" sz="2200" b="1" dirty="0">
                <a:solidFill>
                  <a:srgbClr val="222222"/>
                </a:solidFill>
                <a:latin typeface="+mj-lt"/>
                <a:hlinkClick r:id="rId4"/>
              </a:rPr>
              <a:t>Microsoft Word Copilot</a:t>
            </a:r>
            <a:endParaRPr lang="en-US" sz="2200" b="1" dirty="0">
              <a:solidFill>
                <a:srgbClr val="222222"/>
              </a:solidFill>
              <a:latin typeface="+mj-lt"/>
            </a:endParaRPr>
          </a:p>
          <a:p>
            <a:pPr lvl="1"/>
            <a:r>
              <a:rPr lang="en-US" sz="2200" b="1" dirty="0">
                <a:solidFill>
                  <a:srgbClr val="222222"/>
                </a:solidFill>
                <a:latin typeface="+mj-lt"/>
                <a:hlinkClick r:id="rId5"/>
              </a:rPr>
              <a:t>AI within Google Docs</a:t>
            </a:r>
            <a:endParaRPr lang="en-US" sz="2200" b="1" dirty="0">
              <a:solidFill>
                <a:srgbClr val="222222"/>
              </a:solidFill>
              <a:latin typeface="+mj-lt"/>
            </a:endParaRPr>
          </a:p>
          <a:p>
            <a:pPr lvl="1"/>
            <a:r>
              <a:rPr lang="en-US" sz="2200" b="1" dirty="0">
                <a:solidFill>
                  <a:srgbClr val="222222"/>
                </a:solidFill>
                <a:latin typeface="+mj-lt"/>
                <a:hlinkClick r:id="rId6"/>
              </a:rPr>
              <a:t>Lex</a:t>
            </a:r>
            <a:r>
              <a:rPr lang="en-US" sz="2200" b="1" dirty="0">
                <a:solidFill>
                  <a:srgbClr val="222222"/>
                </a:solidFill>
                <a:latin typeface="+mj-lt"/>
              </a:rPr>
              <a:t> </a:t>
            </a:r>
          </a:p>
          <a:p>
            <a:pPr lvl="1"/>
            <a:r>
              <a:rPr lang="en-US" sz="2200" b="1" dirty="0">
                <a:solidFill>
                  <a:srgbClr val="222222"/>
                </a:solidFill>
                <a:latin typeface="+mj-lt"/>
                <a:hlinkClick r:id="rId7"/>
              </a:rPr>
              <a:t>Wordtune</a:t>
            </a:r>
            <a:endParaRPr lang="en-US" sz="2200" b="1" dirty="0">
              <a:solidFill>
                <a:srgbClr val="222222"/>
              </a:solidFill>
              <a:latin typeface="+mj-lt"/>
            </a:endParaRPr>
          </a:p>
          <a:p>
            <a:pPr lvl="1"/>
            <a:r>
              <a:rPr lang="en-US" sz="2200" b="1" dirty="0">
                <a:solidFill>
                  <a:srgbClr val="222222"/>
                </a:solidFill>
                <a:latin typeface="+mj-lt"/>
                <a:hlinkClick r:id="rId8"/>
              </a:rPr>
              <a:t>Stylebot</a:t>
            </a:r>
            <a:endParaRPr lang="en-US" sz="2200" b="1" dirty="0">
              <a:solidFill>
                <a:srgbClr val="222222"/>
              </a:solidFill>
              <a:latin typeface="+mj-lt"/>
            </a:endParaRPr>
          </a:p>
          <a:p>
            <a:pPr lvl="1"/>
            <a:r>
              <a:rPr lang="en-US" sz="2200" b="1" dirty="0">
                <a:solidFill>
                  <a:srgbClr val="222222"/>
                </a:solidFill>
                <a:latin typeface="+mj-lt"/>
              </a:rPr>
              <a:t>Numerous others</a:t>
            </a:r>
          </a:p>
          <a:p>
            <a:r>
              <a:rPr lang="en-US" b="1" dirty="0">
                <a:solidFill>
                  <a:srgbClr val="222222"/>
                </a:solidFill>
                <a:latin typeface="+mj-lt"/>
              </a:rPr>
              <a:t>AI voice generators/voiceovers</a:t>
            </a:r>
          </a:p>
          <a:p>
            <a:pPr lvl="1"/>
            <a:r>
              <a:rPr lang="en-US" sz="2200" b="1" dirty="0">
                <a:solidFill>
                  <a:srgbClr val="222222"/>
                </a:solidFill>
                <a:latin typeface="+mj-lt"/>
                <a:hlinkClick r:id="rId9"/>
              </a:rPr>
              <a:t>ElevenLabs</a:t>
            </a:r>
            <a:endParaRPr lang="en-US" sz="2200" b="1" dirty="0">
              <a:solidFill>
                <a:srgbClr val="222222"/>
              </a:solidFill>
              <a:latin typeface="+mj-lt"/>
            </a:endParaRPr>
          </a:p>
          <a:p>
            <a:pPr lvl="2"/>
            <a:r>
              <a:rPr lang="en-US" b="1" i="0" dirty="0">
                <a:effectLst/>
                <a:highlight>
                  <a:srgbClr val="FAFCFC"/>
                </a:highlight>
                <a:latin typeface="+mj-lt"/>
                <a:hlinkClick r:id="rId10"/>
              </a:rPr>
              <a:t>ElevenLabs &gt; Turn your voice into passive income.</a:t>
            </a:r>
            <a:br>
              <a:rPr lang="en-US" b="1" i="0" dirty="0">
                <a:effectLst/>
                <a:highlight>
                  <a:srgbClr val="FAFCFC"/>
                </a:highlight>
                <a:latin typeface="+mj-lt"/>
              </a:rPr>
            </a:br>
            <a:r>
              <a:rPr lang="en-US" b="0" i="0" dirty="0">
                <a:effectLst/>
                <a:highlight>
                  <a:srgbClr val="FAFCFC"/>
                </a:highlight>
                <a:latin typeface="+mj-lt"/>
              </a:rPr>
              <a:t>Share your voice in the Voice Library today and earn cash rewards when it's used.</a:t>
            </a:r>
            <a:endParaRPr lang="en-US" b="1" dirty="0">
              <a:solidFill>
                <a:srgbClr val="222222"/>
              </a:solidFill>
              <a:latin typeface="+mj-lt"/>
            </a:endParaRPr>
          </a:p>
          <a:p>
            <a:pPr lvl="1"/>
            <a:r>
              <a:rPr lang="en-US" b="1" dirty="0">
                <a:solidFill>
                  <a:srgbClr val="222222"/>
                </a:solidFill>
                <a:latin typeface="+mj-lt"/>
                <a:hlinkClick r:id="rId11"/>
              </a:rPr>
              <a:t>Canva</a:t>
            </a:r>
            <a:endParaRPr lang="en-US" b="1" dirty="0">
              <a:solidFill>
                <a:srgbClr val="222222"/>
              </a:solidFill>
              <a:latin typeface="+mj-lt"/>
            </a:endParaRPr>
          </a:p>
          <a:p>
            <a:r>
              <a:rPr lang="en-US" b="1" dirty="0">
                <a:solidFill>
                  <a:srgbClr val="222222"/>
                </a:solidFill>
                <a:latin typeface="+mj-lt"/>
              </a:rPr>
              <a:t>AI music generators</a:t>
            </a:r>
          </a:p>
          <a:p>
            <a:pPr lvl="1"/>
            <a:r>
              <a:rPr lang="en-US" b="1" dirty="0">
                <a:solidFill>
                  <a:srgbClr val="222222"/>
                </a:solidFill>
                <a:latin typeface="+mj-lt"/>
                <a:hlinkClick r:id="rId12"/>
              </a:rPr>
              <a:t>Udio</a:t>
            </a:r>
            <a:endParaRPr lang="en-US" b="1" dirty="0">
              <a:solidFill>
                <a:srgbClr val="222222"/>
              </a:solidFill>
              <a:latin typeface="+mj-lt"/>
            </a:endParaRPr>
          </a:p>
          <a:p>
            <a:pPr lvl="1"/>
            <a:r>
              <a:rPr lang="en-US" b="1" dirty="0">
                <a:solidFill>
                  <a:srgbClr val="222222"/>
                </a:solidFill>
                <a:latin typeface="+mj-lt"/>
                <a:hlinkClick r:id="rId13"/>
              </a:rPr>
              <a:t>Canva</a:t>
            </a:r>
            <a:endParaRPr lang="en-US" b="1" dirty="0">
              <a:solidFill>
                <a:srgbClr val="222222"/>
              </a:solidFill>
              <a:latin typeface="+mj-lt"/>
            </a:endParaRPr>
          </a:p>
          <a:p>
            <a:endParaRPr lang="en-US" b="1" dirty="0">
              <a:solidFill>
                <a:srgbClr val="222222"/>
              </a:solidFill>
              <a:latin typeface="Signifier"/>
            </a:endParaRPr>
          </a:p>
          <a:p>
            <a:pPr lvl="1"/>
            <a:endParaRPr lang="en-US" b="1" dirty="0">
              <a:solidFill>
                <a:srgbClr val="222222"/>
              </a:solidFill>
              <a:latin typeface="Signifier"/>
            </a:endParaRPr>
          </a:p>
          <a:p>
            <a:endParaRPr lang="en-US" dirty="0"/>
          </a:p>
          <a:p>
            <a:pPr marL="0" indent="0">
              <a:buNone/>
            </a:pPr>
            <a:endParaRPr lang="en-US" dirty="0"/>
          </a:p>
          <a:p>
            <a:endParaRPr lang="en-US" dirty="0"/>
          </a:p>
        </p:txBody>
      </p:sp>
      <p:sp>
        <p:nvSpPr>
          <p:cNvPr id="6" name="Rectangle 5">
            <a:extLst>
              <a:ext uri="{FF2B5EF4-FFF2-40B4-BE49-F238E27FC236}">
                <a16:creationId xmlns:a16="http://schemas.microsoft.com/office/drawing/2014/main" id="{E352461C-0789-A36C-3130-53218C920764}"/>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C0E121B-F597-D35F-86AE-E91C21A64056}"/>
              </a:ext>
            </a:extLst>
          </p:cNvPr>
          <p:cNvSpPr txBox="1">
            <a:spLocks/>
          </p:cNvSpPr>
          <p:nvPr/>
        </p:nvSpPr>
        <p:spPr>
          <a:xfrm>
            <a:off x="838200" y="365125"/>
            <a:ext cx="1051560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Applications of AI</a:t>
            </a:r>
          </a:p>
        </p:txBody>
      </p:sp>
    </p:spTree>
    <p:extLst>
      <p:ext uri="{BB962C8B-B14F-4D97-AF65-F5344CB8AC3E}">
        <p14:creationId xmlns:p14="http://schemas.microsoft.com/office/powerpoint/2010/main" val="2822993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2D4E3A0-9D8E-0320-A248-F5414B81F9A7}"/>
              </a:ext>
            </a:extLst>
          </p:cNvPr>
          <p:cNvSpPr txBox="1"/>
          <p:nvPr/>
        </p:nvSpPr>
        <p:spPr>
          <a:xfrm>
            <a:off x="5285984" y="6150114"/>
            <a:ext cx="6671706" cy="707886"/>
          </a:xfrm>
          <a:prstGeom prst="rect">
            <a:avLst/>
          </a:prstGeom>
          <a:noFill/>
        </p:spPr>
        <p:txBody>
          <a:bodyPr wrap="square" rtlCol="0">
            <a:spAutoFit/>
          </a:bodyPr>
          <a:lstStyle/>
          <a:p>
            <a:r>
              <a:rPr lang="en-US" sz="2000" b="0" i="0" dirty="0">
                <a:solidFill>
                  <a:schemeClr val="accent6">
                    <a:lumMod val="75000"/>
                  </a:schemeClr>
                </a:solidFill>
                <a:effectLst/>
                <a:highlight>
                  <a:srgbClr val="FFFFFF"/>
                </a:highlight>
                <a:latin typeface="Colossyan"/>
                <a:hlinkClick r:id="rId2"/>
              </a:rPr>
              <a:t>Colossyan</a:t>
            </a:r>
            <a:r>
              <a:rPr lang="en-US" sz="2000" b="0" i="0" dirty="0">
                <a:solidFill>
                  <a:schemeClr val="accent6">
                    <a:lumMod val="75000"/>
                  </a:schemeClr>
                </a:solidFill>
                <a:effectLst/>
                <a:highlight>
                  <a:srgbClr val="FFFFFF"/>
                </a:highlight>
                <a:latin typeface="Colossyan"/>
              </a:rPr>
              <a:t>: “The AI video platform for workplace learning”</a:t>
            </a:r>
          </a:p>
          <a:p>
            <a:endParaRPr lang="en-US" sz="2000" dirty="0">
              <a:solidFill>
                <a:schemeClr val="accent6">
                  <a:lumMod val="75000"/>
                </a:schemeClr>
              </a:solidFill>
            </a:endParaRPr>
          </a:p>
        </p:txBody>
      </p:sp>
      <p:pic>
        <p:nvPicPr>
          <p:cNvPr id="3" name="Picture 2" descr="A screenshot of a chat&#10;&#10;Description automatically generated">
            <a:hlinkClick r:id="rId2"/>
            <a:extLst>
              <a:ext uri="{FF2B5EF4-FFF2-40B4-BE49-F238E27FC236}">
                <a16:creationId xmlns:a16="http://schemas.microsoft.com/office/drawing/2014/main" id="{4E1049C8-44FB-FF5B-28BD-62AE6032D75D}"/>
              </a:ext>
            </a:extLst>
          </p:cNvPr>
          <p:cNvPicPr>
            <a:picLocks noChangeAspect="1"/>
          </p:cNvPicPr>
          <p:nvPr/>
        </p:nvPicPr>
        <p:blipFill>
          <a:blip r:embed="rId3"/>
          <a:stretch>
            <a:fillRect/>
          </a:stretch>
        </p:blipFill>
        <p:spPr>
          <a:xfrm>
            <a:off x="502304" y="0"/>
            <a:ext cx="11059431" cy="5981900"/>
          </a:xfrm>
          <a:prstGeom prst="rect">
            <a:avLst/>
          </a:prstGeom>
        </p:spPr>
      </p:pic>
    </p:spTree>
    <p:extLst>
      <p:ext uri="{BB962C8B-B14F-4D97-AF65-F5344CB8AC3E}">
        <p14:creationId xmlns:p14="http://schemas.microsoft.com/office/powerpoint/2010/main" val="3513400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p:txBody>
          <a:bodyPr>
            <a:normAutofit/>
          </a:bodyPr>
          <a:lstStyle/>
          <a:p>
            <a:r>
              <a:rPr lang="en-US" dirty="0"/>
              <a:t>Answer questions</a:t>
            </a:r>
          </a:p>
          <a:p>
            <a:r>
              <a:rPr lang="en-US" dirty="0"/>
              <a:t>Write code</a:t>
            </a:r>
          </a:p>
          <a:p>
            <a:r>
              <a:rPr lang="en-US" dirty="0"/>
              <a:t>Write emails, blog posts, articles, essays</a:t>
            </a:r>
          </a:p>
          <a:p>
            <a:r>
              <a:rPr lang="en-US" dirty="0"/>
              <a:t>Generate designs for graphics, logos, product prototypes</a:t>
            </a:r>
          </a:p>
          <a:p>
            <a:r>
              <a:rPr lang="en-US" dirty="0"/>
              <a:t>Generate ideas/brainstorming</a:t>
            </a:r>
          </a:p>
          <a:p>
            <a:r>
              <a:rPr lang="en-US" dirty="0"/>
              <a:t>Aid with developing a </a:t>
            </a:r>
            <a:r>
              <a:rPr lang="en-US"/>
              <a:t>solid resume</a:t>
            </a:r>
          </a:p>
          <a:p>
            <a:r>
              <a:rPr lang="en-US"/>
              <a:t>Create </a:t>
            </a:r>
            <a:r>
              <a:rPr lang="en-US" dirty="0"/>
              <a:t>simulations</a:t>
            </a:r>
          </a:p>
          <a:p>
            <a:endParaRPr lang="en-US" dirty="0"/>
          </a:p>
          <a:p>
            <a:endParaRPr lang="en-US" dirty="0"/>
          </a:p>
          <a:p>
            <a:endParaRPr lang="en-US" dirty="0"/>
          </a:p>
          <a:p>
            <a:endParaRPr lang="en-US" dirty="0"/>
          </a:p>
          <a:p>
            <a:endParaRPr lang="en-US" dirty="0"/>
          </a:p>
        </p:txBody>
      </p:sp>
      <p:sp>
        <p:nvSpPr>
          <p:cNvPr id="5" name="Rectangle 4">
            <a:extLst>
              <a:ext uri="{FF2B5EF4-FFF2-40B4-BE49-F238E27FC236}">
                <a16:creationId xmlns:a16="http://schemas.microsoft.com/office/drawing/2014/main" id="{EB39EA19-7C96-92C9-C048-3703E56D3816}"/>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0FACA6A-1697-D6BD-7C0B-645A9AB99985}"/>
              </a:ext>
            </a:extLst>
          </p:cNvPr>
          <p:cNvSpPr txBox="1">
            <a:spLocks/>
          </p:cNvSpPr>
          <p:nvPr/>
        </p:nvSpPr>
        <p:spPr>
          <a:xfrm>
            <a:off x="838200" y="365125"/>
            <a:ext cx="1051560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Applications of AI</a:t>
            </a:r>
          </a:p>
        </p:txBody>
      </p:sp>
    </p:spTree>
    <p:extLst>
      <p:ext uri="{BB962C8B-B14F-4D97-AF65-F5344CB8AC3E}">
        <p14:creationId xmlns:p14="http://schemas.microsoft.com/office/powerpoint/2010/main" val="1169802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a:xfrm>
            <a:off x="838200" y="1571757"/>
            <a:ext cx="10990385" cy="5175032"/>
          </a:xfrm>
        </p:spPr>
        <p:txBody>
          <a:bodyPr>
            <a:normAutofit/>
          </a:bodyPr>
          <a:lstStyle/>
          <a:p>
            <a:r>
              <a:rPr lang="en-US" dirty="0">
                <a:latin typeface="+mj-lt"/>
              </a:rPr>
              <a:t>Learning-related</a:t>
            </a:r>
          </a:p>
          <a:p>
            <a:pPr lvl="1"/>
            <a:r>
              <a:rPr lang="en-US" dirty="0">
                <a:latin typeface="+mj-lt"/>
              </a:rPr>
              <a:t>Mock interviews/role-playing</a:t>
            </a:r>
          </a:p>
          <a:p>
            <a:pPr lvl="1"/>
            <a:r>
              <a:rPr lang="en-US" dirty="0">
                <a:latin typeface="+mj-lt"/>
              </a:rPr>
              <a:t>Personalize learning </a:t>
            </a:r>
            <a:r>
              <a:rPr lang="en-US" sz="1800" dirty="0">
                <a:latin typeface="+mj-lt"/>
              </a:rPr>
              <a:t>(more later)</a:t>
            </a:r>
          </a:p>
          <a:p>
            <a:pPr lvl="1"/>
            <a:r>
              <a:rPr lang="en-US" dirty="0">
                <a:latin typeface="+mj-lt"/>
              </a:rPr>
              <a:t>Aid with developing i</a:t>
            </a:r>
            <a:r>
              <a:rPr lang="en-US" dirty="0">
                <a:solidFill>
                  <a:srgbClr val="000000"/>
                </a:solidFill>
                <a:latin typeface="+mj-lt"/>
              </a:rPr>
              <a:t>nteractive training</a:t>
            </a:r>
          </a:p>
          <a:p>
            <a:pPr lvl="1"/>
            <a:r>
              <a:rPr lang="en-US" dirty="0">
                <a:solidFill>
                  <a:srgbClr val="000000"/>
                </a:solidFill>
                <a:latin typeface="+mj-lt"/>
              </a:rPr>
              <a:t>Develop c</a:t>
            </a:r>
            <a:r>
              <a:rPr lang="en-US" b="0" i="0" dirty="0">
                <a:solidFill>
                  <a:srgbClr val="000000"/>
                </a:solidFill>
                <a:effectLst/>
                <a:latin typeface="+mj-lt"/>
              </a:rPr>
              <a:t>ontent </a:t>
            </a:r>
          </a:p>
          <a:p>
            <a:pPr lvl="1"/>
            <a:r>
              <a:rPr lang="en-US" b="0" i="0" dirty="0">
                <a:effectLst/>
                <a:highlight>
                  <a:srgbClr val="FFFFFF"/>
                </a:highlight>
                <a:latin typeface="+mj-lt"/>
              </a:rPr>
              <a:t>Explore new topics</a:t>
            </a:r>
          </a:p>
          <a:p>
            <a:pPr lvl="1"/>
            <a:r>
              <a:rPr lang="en-US" dirty="0">
                <a:highlight>
                  <a:srgbClr val="FFFFFF"/>
                </a:highlight>
                <a:latin typeface="+mj-lt"/>
              </a:rPr>
              <a:t>R</a:t>
            </a:r>
            <a:r>
              <a:rPr lang="en-US" b="0" i="0" dirty="0">
                <a:effectLst/>
                <a:highlight>
                  <a:srgbClr val="FFFFFF"/>
                </a:highlight>
                <a:latin typeface="+mj-lt"/>
              </a:rPr>
              <a:t>esearch products</a:t>
            </a:r>
          </a:p>
          <a:p>
            <a:pPr lvl="1"/>
            <a:r>
              <a:rPr lang="en-US" dirty="0">
                <a:solidFill>
                  <a:srgbClr val="2E2E2E"/>
                </a:solidFill>
                <a:highlight>
                  <a:srgbClr val="FFFFFF"/>
                </a:highlight>
                <a:latin typeface="+mj-lt"/>
              </a:rPr>
              <a:t>Increase accessibility via</a:t>
            </a:r>
            <a:r>
              <a:rPr lang="en-US" b="0" i="0" dirty="0">
                <a:solidFill>
                  <a:srgbClr val="2E2E2E"/>
                </a:solidFill>
                <a:effectLst/>
                <a:highlight>
                  <a:srgbClr val="FFFFFF"/>
                </a:highlight>
                <a:latin typeface="+mj-lt"/>
              </a:rPr>
              <a:t> automatic image descriptions &amp; </a:t>
            </a:r>
            <a:r>
              <a:rPr lang="en-US" dirty="0">
                <a:latin typeface="+mj-lt"/>
              </a:rPr>
              <a:t>transcripts</a:t>
            </a:r>
            <a:endParaRPr lang="en-US" dirty="0">
              <a:solidFill>
                <a:srgbClr val="2E2E2E"/>
              </a:solidFill>
              <a:highlight>
                <a:srgbClr val="FFFFFF"/>
              </a:highlight>
              <a:latin typeface="+mj-lt"/>
            </a:endParaRPr>
          </a:p>
          <a:p>
            <a:r>
              <a:rPr lang="en-US" dirty="0">
                <a:solidFill>
                  <a:srgbClr val="2E2E2E"/>
                </a:solidFill>
                <a:highlight>
                  <a:srgbClr val="FFFFFF"/>
                </a:highlight>
                <a:latin typeface="+mj-lt"/>
              </a:rPr>
              <a:t>Automatic l</a:t>
            </a:r>
            <a:r>
              <a:rPr lang="en-US" dirty="0">
                <a:latin typeface="+mj-lt"/>
              </a:rPr>
              <a:t>anguage translations</a:t>
            </a:r>
          </a:p>
          <a:p>
            <a:pPr lvl="1"/>
            <a:r>
              <a:rPr lang="en-US" dirty="0">
                <a:latin typeface="+mj-lt"/>
              </a:rPr>
              <a:t>Helpful with content localization</a:t>
            </a:r>
          </a:p>
        </p:txBody>
      </p:sp>
      <p:sp>
        <p:nvSpPr>
          <p:cNvPr id="6" name="Rectangle 5">
            <a:extLst>
              <a:ext uri="{FF2B5EF4-FFF2-40B4-BE49-F238E27FC236}">
                <a16:creationId xmlns:a16="http://schemas.microsoft.com/office/drawing/2014/main" id="{5B12E14F-62D2-ABA0-DEB5-047A203CC1A7}"/>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C78FDBA-E2AF-98CB-3D39-50F1EEC721B5}"/>
              </a:ext>
            </a:extLst>
          </p:cNvPr>
          <p:cNvSpPr txBox="1">
            <a:spLocks/>
          </p:cNvSpPr>
          <p:nvPr/>
        </p:nvSpPr>
        <p:spPr>
          <a:xfrm>
            <a:off x="838200" y="365125"/>
            <a:ext cx="1051560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Applications of AI</a:t>
            </a:r>
          </a:p>
        </p:txBody>
      </p:sp>
      <p:cxnSp>
        <p:nvCxnSpPr>
          <p:cNvPr id="8" name="Straight Connector 7">
            <a:extLst>
              <a:ext uri="{FF2B5EF4-FFF2-40B4-BE49-F238E27FC236}">
                <a16:creationId xmlns:a16="http://schemas.microsoft.com/office/drawing/2014/main" id="{B0E0C247-D4E2-E3A7-D083-475A43123818}"/>
              </a:ext>
            </a:extLst>
          </p:cNvPr>
          <p:cNvCxnSpPr>
            <a:cxnSpLocks/>
          </p:cNvCxnSpPr>
          <p:nvPr/>
        </p:nvCxnSpPr>
        <p:spPr>
          <a:xfrm>
            <a:off x="5225143" y="2225185"/>
            <a:ext cx="30393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26" name="Picture 2" descr="Job Interview Simulator, Instant AI Feedback (1000+ Questions)">
            <a:extLst>
              <a:ext uri="{FF2B5EF4-FFF2-40B4-BE49-F238E27FC236}">
                <a16:creationId xmlns:a16="http://schemas.microsoft.com/office/drawing/2014/main" id="{B9BEA370-5127-0FC9-BD4D-E645FEDDB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110" y="464885"/>
            <a:ext cx="4560215" cy="3316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020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a:xfrm>
            <a:off x="838200" y="1689700"/>
            <a:ext cx="10515600" cy="4351338"/>
          </a:xfrm>
        </p:spPr>
        <p:txBody>
          <a:bodyPr>
            <a:normAutofit/>
          </a:bodyPr>
          <a:lstStyle/>
          <a:p>
            <a:r>
              <a:rPr lang="en-US" dirty="0"/>
              <a:t>Game development; plus personalized gaming experiences</a:t>
            </a:r>
          </a:p>
          <a:p>
            <a:r>
              <a:rPr lang="en-US" dirty="0"/>
              <a:t>Aid with vacation planning</a:t>
            </a:r>
          </a:p>
          <a:p>
            <a:r>
              <a:rPr lang="en-US" dirty="0"/>
              <a:t>Help with cooking – including fi</a:t>
            </a:r>
            <a:r>
              <a:rPr lang="en-US" b="0" i="0" dirty="0">
                <a:solidFill>
                  <a:srgbClr val="353A1F"/>
                </a:solidFill>
                <a:effectLst/>
                <a:highlight>
                  <a:srgbClr val="FFFFFF"/>
                </a:highlight>
              </a:rPr>
              <a:t>nding recipes</a:t>
            </a:r>
            <a:endParaRPr lang="en-US" dirty="0"/>
          </a:p>
          <a:p>
            <a:r>
              <a:rPr lang="en-US" dirty="0"/>
              <a:t>Assist with fitness training</a:t>
            </a:r>
          </a:p>
          <a:p>
            <a:endParaRPr lang="en-US" dirty="0"/>
          </a:p>
          <a:p>
            <a:endParaRPr lang="en-US" dirty="0"/>
          </a:p>
        </p:txBody>
      </p:sp>
      <p:sp>
        <p:nvSpPr>
          <p:cNvPr id="8" name="Rectangle 7">
            <a:extLst>
              <a:ext uri="{FF2B5EF4-FFF2-40B4-BE49-F238E27FC236}">
                <a16:creationId xmlns:a16="http://schemas.microsoft.com/office/drawing/2014/main" id="{2F1FFE6F-4534-5FA0-3D50-7D6398435AD7}"/>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E674C10-9BE3-89E6-82B7-9B0E6346DE00}"/>
              </a:ext>
            </a:extLst>
          </p:cNvPr>
          <p:cNvSpPr txBox="1">
            <a:spLocks/>
          </p:cNvSpPr>
          <p:nvPr/>
        </p:nvSpPr>
        <p:spPr>
          <a:xfrm>
            <a:off x="838200" y="365125"/>
            <a:ext cx="1051560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Applications of AI</a:t>
            </a:r>
          </a:p>
        </p:txBody>
      </p:sp>
    </p:spTree>
    <p:extLst>
      <p:ext uri="{BB962C8B-B14F-4D97-AF65-F5344CB8AC3E}">
        <p14:creationId xmlns:p14="http://schemas.microsoft.com/office/powerpoint/2010/main" val="4237620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hat&#10;&#10;Description automatically generated">
            <a:extLst>
              <a:ext uri="{FF2B5EF4-FFF2-40B4-BE49-F238E27FC236}">
                <a16:creationId xmlns:a16="http://schemas.microsoft.com/office/drawing/2014/main" id="{754B64D5-B388-BCC6-C66F-4C589253422C}"/>
              </a:ext>
            </a:extLst>
          </p:cNvPr>
          <p:cNvPicPr>
            <a:picLocks noChangeAspect="1"/>
          </p:cNvPicPr>
          <p:nvPr/>
        </p:nvPicPr>
        <p:blipFill>
          <a:blip r:embed="rId3"/>
          <a:stretch>
            <a:fillRect/>
          </a:stretch>
        </p:blipFill>
        <p:spPr>
          <a:xfrm>
            <a:off x="4107446" y="29203"/>
            <a:ext cx="8084554" cy="6799593"/>
          </a:xfrm>
          <a:prstGeom prst="rect">
            <a:avLst/>
          </a:prstGeom>
        </p:spPr>
      </p:pic>
      <p:sp>
        <p:nvSpPr>
          <p:cNvPr id="6" name="Rectangle 5">
            <a:extLst>
              <a:ext uri="{FF2B5EF4-FFF2-40B4-BE49-F238E27FC236}">
                <a16:creationId xmlns:a16="http://schemas.microsoft.com/office/drawing/2014/main" id="{FAEC2E31-2183-6994-BB01-5E5DB616B443}"/>
              </a:ext>
            </a:extLst>
          </p:cNvPr>
          <p:cNvSpPr/>
          <p:nvPr/>
        </p:nvSpPr>
        <p:spPr>
          <a:xfrm>
            <a:off x="0" y="0"/>
            <a:ext cx="3860800" cy="6858000"/>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2FB24B5-4B74-6C53-7959-6FAE1ED00083}"/>
              </a:ext>
            </a:extLst>
          </p:cNvPr>
          <p:cNvSpPr txBox="1">
            <a:spLocks/>
          </p:cNvSpPr>
          <p:nvPr/>
        </p:nvSpPr>
        <p:spPr>
          <a:xfrm>
            <a:off x="214490" y="376414"/>
            <a:ext cx="3623732" cy="3258608"/>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bg1"/>
                </a:solidFill>
                <a:latin typeface="Google Sans"/>
              </a:rPr>
              <a:t>Applications of AI</a:t>
            </a:r>
          </a:p>
          <a:p>
            <a:pPr algn="l"/>
            <a:r>
              <a:rPr lang="en-US" sz="3600" b="1" dirty="0" err="1">
                <a:solidFill>
                  <a:srgbClr val="FFB61E"/>
                </a:solidFill>
                <a:latin typeface="Google Sans"/>
              </a:rPr>
              <a:t>character.ai</a:t>
            </a:r>
            <a:endParaRPr lang="en-US" sz="3600" b="1" dirty="0">
              <a:solidFill>
                <a:srgbClr val="FFB61E"/>
              </a:solidFill>
              <a:latin typeface="Google Sans"/>
            </a:endParaRPr>
          </a:p>
        </p:txBody>
      </p:sp>
      <p:sp>
        <p:nvSpPr>
          <p:cNvPr id="2" name="Rounded Rectangle 1">
            <a:extLst>
              <a:ext uri="{FF2B5EF4-FFF2-40B4-BE49-F238E27FC236}">
                <a16:creationId xmlns:a16="http://schemas.microsoft.com/office/drawing/2014/main" id="{558274BD-97BD-DD06-21FE-AD273D79E50F}"/>
              </a:ext>
            </a:extLst>
          </p:cNvPr>
          <p:cNvSpPr/>
          <p:nvPr/>
        </p:nvSpPr>
        <p:spPr>
          <a:xfrm>
            <a:off x="6096000" y="3501190"/>
            <a:ext cx="6096000" cy="3236494"/>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7E192AE-1BC6-EBA4-2AE8-33E32E536C20}"/>
              </a:ext>
            </a:extLst>
          </p:cNvPr>
          <p:cNvCxnSpPr>
            <a:cxnSpLocks/>
          </p:cNvCxnSpPr>
          <p:nvPr/>
        </p:nvCxnSpPr>
        <p:spPr>
          <a:xfrm>
            <a:off x="4504623" y="2582541"/>
            <a:ext cx="1684421" cy="11713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0261851E-6AD8-CA6B-B575-ED78B3CD114B}"/>
              </a:ext>
            </a:extLst>
          </p:cNvPr>
          <p:cNvSpPr/>
          <p:nvPr/>
        </p:nvSpPr>
        <p:spPr>
          <a:xfrm>
            <a:off x="4430233" y="2516372"/>
            <a:ext cx="120502" cy="12050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631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EFD7CE-E1FE-0EDC-3DF5-361E53B26A12}"/>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38C6F8-9F95-67EA-CB0B-655C7C133DC9}"/>
              </a:ext>
            </a:extLst>
          </p:cNvPr>
          <p:cNvSpPr>
            <a:spLocks noGrp="1"/>
          </p:cNvSpPr>
          <p:nvPr>
            <p:ph idx="1"/>
          </p:nvPr>
        </p:nvSpPr>
        <p:spPr>
          <a:xfrm>
            <a:off x="947854" y="1852549"/>
            <a:ext cx="10914962" cy="4859336"/>
          </a:xfrm>
        </p:spPr>
        <p:txBody>
          <a:bodyPr>
            <a:normAutofit fontScale="92500" lnSpcReduction="10000"/>
          </a:bodyPr>
          <a:lstStyle/>
          <a:p>
            <a:r>
              <a:rPr lang="en-US" b="1" i="0" dirty="0">
                <a:solidFill>
                  <a:srgbClr val="222222"/>
                </a:solidFill>
                <a:effectLst/>
                <a:latin typeface="Signifier"/>
              </a:rPr>
              <a:t>Topics &amp; resources re: Artificial Intelligence (AI)</a:t>
            </a:r>
          </a:p>
          <a:p>
            <a:r>
              <a:rPr lang="en-US" b="1" dirty="0">
                <a:solidFill>
                  <a:srgbClr val="222222"/>
                </a:solidFill>
                <a:latin typeface="Signifier"/>
              </a:rPr>
              <a:t>A potential, future next-gen learning platform</a:t>
            </a:r>
          </a:p>
          <a:p>
            <a:r>
              <a:rPr lang="en-US" b="1" dirty="0">
                <a:solidFill>
                  <a:srgbClr val="222222"/>
                </a:solidFill>
                <a:latin typeface="Signifier"/>
              </a:rPr>
              <a:t>The powerful impact of pursuing a vision </a:t>
            </a:r>
          </a:p>
          <a:p>
            <a:r>
              <a:rPr lang="en-US" b="1" dirty="0">
                <a:solidFill>
                  <a:srgbClr val="222222"/>
                </a:solidFill>
                <a:latin typeface="Signifier"/>
              </a:rPr>
              <a:t>Share some lessons from my past</a:t>
            </a:r>
          </a:p>
          <a:p>
            <a:r>
              <a:rPr lang="en-US" b="1" dirty="0">
                <a:solidFill>
                  <a:srgbClr val="222222"/>
                </a:solidFill>
                <a:latin typeface="Signifier"/>
              </a:rPr>
              <a:t>The significant impact of an organization’s culture</a:t>
            </a:r>
          </a:p>
          <a:p>
            <a:endParaRPr lang="en-US" b="1" dirty="0">
              <a:solidFill>
                <a:srgbClr val="222222"/>
              </a:solidFill>
              <a:latin typeface="Signifier"/>
            </a:endParaRPr>
          </a:p>
          <a:p>
            <a:pPr marL="0" indent="0">
              <a:buNone/>
            </a:pPr>
            <a:endParaRPr lang="en-US" sz="2000" b="1" dirty="0">
              <a:solidFill>
                <a:srgbClr val="222222"/>
              </a:solidFill>
              <a:latin typeface="Signifier"/>
            </a:endParaRPr>
          </a:p>
          <a:p>
            <a:pPr marL="0" indent="0">
              <a:buNone/>
            </a:pPr>
            <a:r>
              <a:rPr lang="en-US" sz="2000" b="1" dirty="0">
                <a:solidFill>
                  <a:srgbClr val="222222"/>
                </a:solidFill>
                <a:latin typeface="Signifier"/>
              </a:rPr>
              <a:t>NOTES:</a:t>
            </a:r>
          </a:p>
          <a:p>
            <a:r>
              <a:rPr lang="en-US" sz="2000" b="1" dirty="0">
                <a:solidFill>
                  <a:schemeClr val="accent5"/>
                </a:solidFill>
                <a:latin typeface="Signifier"/>
              </a:rPr>
              <a:t>This presentation can be found out at:</a:t>
            </a:r>
            <a:r>
              <a:rPr lang="en-US" sz="2000" b="1" dirty="0">
                <a:solidFill>
                  <a:srgbClr val="222222"/>
                </a:solidFill>
                <a:latin typeface="Signifier"/>
              </a:rPr>
              <a:t> </a:t>
            </a:r>
            <a:br>
              <a:rPr lang="en-US" sz="2000" b="1" dirty="0">
                <a:solidFill>
                  <a:srgbClr val="222222"/>
                </a:solidFill>
                <a:latin typeface="Signifier"/>
              </a:rPr>
            </a:br>
            <a:r>
              <a:rPr lang="en-US" sz="2000" b="1" dirty="0" err="1">
                <a:solidFill>
                  <a:srgbClr val="222222"/>
                </a:solidFill>
                <a:latin typeface="Signifier"/>
              </a:rPr>
              <a:t>danielschristian.com</a:t>
            </a:r>
            <a:r>
              <a:rPr lang="en-US" sz="2000" b="1" dirty="0">
                <a:solidFill>
                  <a:srgbClr val="222222"/>
                </a:solidFill>
                <a:latin typeface="Signifier"/>
              </a:rPr>
              <a:t>/ETOM</a:t>
            </a:r>
          </a:p>
          <a:p>
            <a:r>
              <a:rPr lang="en-US" sz="2000" b="1" dirty="0">
                <a:solidFill>
                  <a:srgbClr val="222222"/>
                </a:solidFill>
                <a:latin typeface="Signifier"/>
              </a:rPr>
              <a:t>At the end of this presentation, there are several slides for people to check out re: EdTech and Learning Science.</a:t>
            </a:r>
          </a:p>
          <a:p>
            <a:endParaRPr lang="en-US" dirty="0"/>
          </a:p>
        </p:txBody>
      </p:sp>
      <p:sp>
        <p:nvSpPr>
          <p:cNvPr id="5" name="Title 1">
            <a:extLst>
              <a:ext uri="{FF2B5EF4-FFF2-40B4-BE49-F238E27FC236}">
                <a16:creationId xmlns:a16="http://schemas.microsoft.com/office/drawing/2014/main" id="{42E93142-297F-3556-B5BB-3E0D4912659B}"/>
              </a:ext>
            </a:extLst>
          </p:cNvPr>
          <p:cNvSpPr>
            <a:spLocks noGrp="1"/>
          </p:cNvSpPr>
          <p:nvPr>
            <p:ph type="title"/>
          </p:nvPr>
        </p:nvSpPr>
        <p:spPr>
          <a:xfrm>
            <a:off x="838200" y="328549"/>
            <a:ext cx="10515600" cy="939419"/>
          </a:xfrm>
        </p:spPr>
        <p:txBody>
          <a:bodyPr/>
          <a:lstStyle/>
          <a:p>
            <a:pPr algn="l"/>
            <a:r>
              <a:rPr lang="en-US" b="1" i="0" dirty="0">
                <a:solidFill>
                  <a:schemeClr val="bg1"/>
                </a:solidFill>
                <a:effectLst/>
                <a:latin typeface="Google Sans"/>
              </a:rPr>
              <a:t>Agenda</a:t>
            </a:r>
          </a:p>
        </p:txBody>
      </p:sp>
    </p:spTree>
    <p:extLst>
      <p:ext uri="{BB962C8B-B14F-4D97-AF65-F5344CB8AC3E}">
        <p14:creationId xmlns:p14="http://schemas.microsoft.com/office/powerpoint/2010/main" val="1530248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8C6F8-9F95-67EA-CB0B-655C7C133DC9}"/>
              </a:ext>
            </a:extLst>
          </p:cNvPr>
          <p:cNvSpPr>
            <a:spLocks noGrp="1"/>
          </p:cNvSpPr>
          <p:nvPr>
            <p:ph idx="1"/>
          </p:nvPr>
        </p:nvSpPr>
        <p:spPr>
          <a:xfrm>
            <a:off x="947854" y="1846373"/>
            <a:ext cx="5148146" cy="4776849"/>
          </a:xfrm>
        </p:spPr>
        <p:txBody>
          <a:bodyPr>
            <a:normAutofit/>
          </a:bodyPr>
          <a:lstStyle/>
          <a:p>
            <a:r>
              <a:rPr lang="en-US" sz="2600" b="1" i="0" dirty="0">
                <a:solidFill>
                  <a:srgbClr val="222222"/>
                </a:solidFill>
                <a:effectLst/>
                <a:hlinkClick r:id="rId3"/>
              </a:rPr>
              <a:t>How a Hollywood </a:t>
            </a:r>
            <a:r>
              <a:rPr lang="en-US" sz="2600" b="1" i="0" cap="all" dirty="0">
                <a:solidFill>
                  <a:srgbClr val="222222"/>
                </a:solidFill>
                <a:effectLst/>
                <a:hlinkClick r:id="rId3"/>
              </a:rPr>
              <a:t>D</a:t>
            </a:r>
            <a:r>
              <a:rPr lang="en-US" sz="2600" b="1" i="0" dirty="0">
                <a:solidFill>
                  <a:srgbClr val="222222"/>
                </a:solidFill>
                <a:effectLst/>
                <a:hlinkClick r:id="rId3"/>
              </a:rPr>
              <a:t>irector Uses AI to Make Movies</a:t>
            </a:r>
            <a:br>
              <a:rPr lang="en-US" b="1" i="0" dirty="0">
                <a:solidFill>
                  <a:srgbClr val="222222"/>
                </a:solidFill>
                <a:effectLst/>
                <a:latin typeface="Signifier"/>
              </a:rPr>
            </a:br>
            <a:endParaRPr lang="en-US" b="1" i="0" dirty="0">
              <a:solidFill>
                <a:srgbClr val="222222"/>
              </a:solidFill>
              <a:effectLst/>
              <a:latin typeface="Signifier"/>
            </a:endParaRPr>
          </a:p>
          <a:p>
            <a:pPr algn="l" fontAlgn="base"/>
            <a:r>
              <a:rPr lang="en-US" sz="2600" b="1" i="0" dirty="0">
                <a:solidFill>
                  <a:srgbClr val="333333"/>
                </a:solidFill>
                <a:effectLst/>
                <a:highlight>
                  <a:srgbClr val="FFFFFF"/>
                </a:highlight>
              </a:rPr>
              <a:t>AI comes to filmmaking </a:t>
            </a:r>
            <a:r>
              <a:rPr lang="en-US" sz="1800" b="0" i="0" dirty="0">
                <a:solidFill>
                  <a:srgbClr val="333333"/>
                </a:solidFill>
                <a:effectLst/>
                <a:highlight>
                  <a:srgbClr val="FFFFFF"/>
                </a:highlight>
              </a:rPr>
              <a:t>— from Bloomberg</a:t>
            </a:r>
            <a:br>
              <a:rPr lang="en-US" sz="2600" b="0" i="0" dirty="0">
                <a:solidFill>
                  <a:srgbClr val="333333"/>
                </a:solidFill>
                <a:effectLst/>
                <a:highlight>
                  <a:srgbClr val="FFFFFF"/>
                </a:highlight>
              </a:rPr>
            </a:br>
            <a:r>
              <a:rPr lang="en-US" sz="2600" b="1" i="0" u="none" strike="noStrike" dirty="0">
                <a:solidFill>
                  <a:srgbClr val="0088CC"/>
                </a:solidFill>
                <a:effectLst/>
                <a:highlight>
                  <a:srgbClr val="FFFFFF"/>
                </a:highlight>
                <a:hlinkClick r:id="rId4"/>
              </a:rPr>
              <a:t>AI Film Festival</a:t>
            </a:r>
            <a:r>
              <a:rPr lang="en-US" sz="2600" b="0" i="0" dirty="0">
                <a:solidFill>
                  <a:srgbClr val="333333"/>
                </a:solidFill>
                <a:effectLst/>
                <a:highlight>
                  <a:srgbClr val="FFFFFF"/>
                </a:highlight>
              </a:rPr>
              <a:t> </a:t>
            </a:r>
            <a:endParaRPr lang="en-US" sz="2600" dirty="0">
              <a:solidFill>
                <a:srgbClr val="333333"/>
              </a:solidFill>
              <a:highlight>
                <a:srgbClr val="FFFFFF"/>
              </a:highlight>
            </a:endParaRPr>
          </a:p>
          <a:p>
            <a:pPr lvl="1" fontAlgn="base"/>
            <a:r>
              <a:rPr lang="en-US" dirty="0">
                <a:solidFill>
                  <a:srgbClr val="333333"/>
                </a:solidFill>
                <a:highlight>
                  <a:srgbClr val="FFFFFF"/>
                </a:highlight>
              </a:rPr>
              <a:t>2023: </a:t>
            </a:r>
            <a:r>
              <a:rPr lang="en-US" b="0" i="0" dirty="0">
                <a:solidFill>
                  <a:srgbClr val="333333"/>
                </a:solidFill>
                <a:effectLst/>
                <a:highlight>
                  <a:srgbClr val="FFFFFF"/>
                </a:highlight>
              </a:rPr>
              <a:t>300 videos </a:t>
            </a:r>
            <a:r>
              <a:rPr lang="en-US" dirty="0">
                <a:solidFill>
                  <a:srgbClr val="333333"/>
                </a:solidFill>
                <a:highlight>
                  <a:srgbClr val="FFFFFF"/>
                </a:highlight>
              </a:rPr>
              <a:t>submitted</a:t>
            </a:r>
            <a:endParaRPr lang="en-US" b="0" i="0" dirty="0">
              <a:solidFill>
                <a:srgbClr val="333333"/>
              </a:solidFill>
              <a:effectLst/>
              <a:highlight>
                <a:srgbClr val="FFFFFF"/>
              </a:highlight>
            </a:endParaRPr>
          </a:p>
          <a:p>
            <a:pPr lvl="1" fontAlgn="base"/>
            <a:r>
              <a:rPr lang="en-US" dirty="0">
                <a:solidFill>
                  <a:srgbClr val="333333"/>
                </a:solidFill>
                <a:highlight>
                  <a:srgbClr val="FFFFFF"/>
                </a:highlight>
              </a:rPr>
              <a:t>2024: </a:t>
            </a:r>
            <a:r>
              <a:rPr lang="en-US" b="0" i="0" dirty="0">
                <a:solidFill>
                  <a:srgbClr val="333333"/>
                </a:solidFill>
                <a:effectLst/>
                <a:highlight>
                  <a:srgbClr val="FFFFFF"/>
                </a:highlight>
              </a:rPr>
              <a:t>3,000</a:t>
            </a:r>
          </a:p>
          <a:p>
            <a:pPr lvl="1" fontAlgn="base"/>
            <a:r>
              <a:rPr lang="en-US" sz="2200" b="0" i="0" dirty="0">
                <a:solidFill>
                  <a:srgbClr val="333333"/>
                </a:solidFill>
                <a:effectLst/>
                <a:highlight>
                  <a:srgbClr val="FFFFFF"/>
                </a:highlight>
              </a:rPr>
              <a:t>100’s of filmmakers, techies, artists, venture capitalists and actors/actresses</a:t>
            </a:r>
            <a:endParaRPr lang="en-US" sz="2200" dirty="0"/>
          </a:p>
          <a:p>
            <a:endParaRPr lang="en-US" dirty="0"/>
          </a:p>
        </p:txBody>
      </p:sp>
      <p:pic>
        <p:nvPicPr>
          <p:cNvPr id="5" name="Picture 4">
            <a:extLst>
              <a:ext uri="{FF2B5EF4-FFF2-40B4-BE49-F238E27FC236}">
                <a16:creationId xmlns:a16="http://schemas.microsoft.com/office/drawing/2014/main" id="{EAB1E74F-A719-65D0-21E5-EA1F93C2A4CC}"/>
              </a:ext>
            </a:extLst>
          </p:cNvPr>
          <p:cNvPicPr>
            <a:picLocks noChangeAspect="1"/>
          </p:cNvPicPr>
          <p:nvPr/>
        </p:nvPicPr>
        <p:blipFill>
          <a:blip r:embed="rId5"/>
          <a:stretch>
            <a:fillRect/>
          </a:stretch>
        </p:blipFill>
        <p:spPr>
          <a:xfrm>
            <a:off x="6433167" y="1846373"/>
            <a:ext cx="5758833" cy="4163186"/>
          </a:xfrm>
          <a:prstGeom prst="rect">
            <a:avLst/>
          </a:prstGeom>
        </p:spPr>
      </p:pic>
      <p:sp>
        <p:nvSpPr>
          <p:cNvPr id="7" name="Rectangle 6">
            <a:extLst>
              <a:ext uri="{FF2B5EF4-FFF2-40B4-BE49-F238E27FC236}">
                <a16:creationId xmlns:a16="http://schemas.microsoft.com/office/drawing/2014/main" id="{5259449B-D263-C9A3-3F8D-ACBC09E58B14}"/>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9186F6D-1678-D1D6-9C12-2B26FD08F6CF}"/>
              </a:ext>
            </a:extLst>
          </p:cNvPr>
          <p:cNvSpPr txBox="1">
            <a:spLocks/>
          </p:cNvSpPr>
          <p:nvPr/>
        </p:nvSpPr>
        <p:spPr>
          <a:xfrm>
            <a:off x="838200" y="365125"/>
            <a:ext cx="1051560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Applications of AI</a:t>
            </a:r>
          </a:p>
        </p:txBody>
      </p:sp>
    </p:spTree>
    <p:extLst>
      <p:ext uri="{BB962C8B-B14F-4D97-AF65-F5344CB8AC3E}">
        <p14:creationId xmlns:p14="http://schemas.microsoft.com/office/powerpoint/2010/main" val="2649189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8C6F8-9F95-67EA-CB0B-655C7C133DC9}"/>
              </a:ext>
            </a:extLst>
          </p:cNvPr>
          <p:cNvSpPr>
            <a:spLocks noGrp="1"/>
          </p:cNvSpPr>
          <p:nvPr>
            <p:ph idx="1"/>
          </p:nvPr>
        </p:nvSpPr>
        <p:spPr/>
        <p:txBody>
          <a:bodyPr>
            <a:normAutofit/>
          </a:bodyPr>
          <a:lstStyle/>
          <a:p>
            <a:r>
              <a:rPr lang="en-US" b="1" dirty="0">
                <a:highlight>
                  <a:srgbClr val="FAFCFC"/>
                </a:highlight>
                <a:latin typeface="Hyperlegible"/>
              </a:rPr>
              <a:t>Medical imaging analysis</a:t>
            </a:r>
          </a:p>
          <a:p>
            <a:pPr lvl="1"/>
            <a:r>
              <a:rPr lang="en-US" dirty="0">
                <a:highlight>
                  <a:srgbClr val="FAFCFC"/>
                </a:highlight>
                <a:latin typeface="Hyperlegible"/>
              </a:rPr>
              <a:t>Interpret a patient’s medical history along with imaging data (x-rays, ultrasounds, radiography) to detect patterns &amp; diagnose diseases </a:t>
            </a:r>
            <a:br>
              <a:rPr lang="en-US" dirty="0">
                <a:highlight>
                  <a:srgbClr val="FAFCFC"/>
                </a:highlight>
                <a:latin typeface="Hyperlegible"/>
              </a:rPr>
            </a:br>
            <a:endParaRPr lang="en-US" dirty="0">
              <a:highlight>
                <a:srgbClr val="FAFCFC"/>
              </a:highlight>
              <a:latin typeface="Hyperlegible"/>
            </a:endParaRPr>
          </a:p>
          <a:p>
            <a:r>
              <a:rPr lang="en-US" dirty="0">
                <a:highlight>
                  <a:srgbClr val="FAFCFC"/>
                </a:highlight>
                <a:latin typeface="Hyperlegible"/>
              </a:rPr>
              <a:t>Machine learning models can be used to </a:t>
            </a:r>
            <a:r>
              <a:rPr lang="en-US" b="1" dirty="0">
                <a:highlight>
                  <a:srgbClr val="FAFCFC"/>
                </a:highlight>
                <a:latin typeface="Hyperlegible"/>
              </a:rPr>
              <a:t>predict consumer behavior, target advertisements,</a:t>
            </a:r>
            <a:r>
              <a:rPr lang="en-US" dirty="0">
                <a:highlight>
                  <a:srgbClr val="FAFCFC"/>
                </a:highlight>
                <a:latin typeface="Hyperlegible"/>
              </a:rPr>
              <a:t> and monitor user behavior</a:t>
            </a:r>
            <a:br>
              <a:rPr lang="en-US" dirty="0">
                <a:highlight>
                  <a:srgbClr val="FAFCFC"/>
                </a:highlight>
                <a:latin typeface="Hyperlegible"/>
              </a:rPr>
            </a:br>
            <a:endParaRPr lang="en-US" dirty="0">
              <a:highlight>
                <a:srgbClr val="FAFCFC"/>
              </a:highlight>
              <a:latin typeface="Hyperlegible"/>
            </a:endParaRPr>
          </a:p>
          <a:p>
            <a:r>
              <a:rPr lang="en-US" dirty="0">
                <a:highlight>
                  <a:srgbClr val="FAFCFC"/>
                </a:highlight>
                <a:latin typeface="Hyperlegible"/>
              </a:rPr>
              <a:t>Platforms can create </a:t>
            </a:r>
            <a:r>
              <a:rPr lang="en-US" b="1" dirty="0">
                <a:highlight>
                  <a:srgbClr val="FAFCFC"/>
                </a:highlight>
                <a:latin typeface="Hyperlegible"/>
              </a:rPr>
              <a:t>personalized recommendations </a:t>
            </a:r>
            <a:r>
              <a:rPr lang="en-US" dirty="0">
                <a:highlight>
                  <a:srgbClr val="FAFCFC"/>
                </a:highlight>
                <a:latin typeface="Hyperlegible"/>
              </a:rPr>
              <a:t>based on user preferences and behavior</a:t>
            </a:r>
            <a:endParaRPr lang="en-US" dirty="0"/>
          </a:p>
          <a:p>
            <a:pPr marL="0" indent="0">
              <a:buNone/>
            </a:pPr>
            <a:endParaRPr lang="en-US" dirty="0"/>
          </a:p>
          <a:p>
            <a:endParaRPr lang="en-US" dirty="0"/>
          </a:p>
        </p:txBody>
      </p:sp>
      <p:sp>
        <p:nvSpPr>
          <p:cNvPr id="6" name="Rectangle 5">
            <a:extLst>
              <a:ext uri="{FF2B5EF4-FFF2-40B4-BE49-F238E27FC236}">
                <a16:creationId xmlns:a16="http://schemas.microsoft.com/office/drawing/2014/main" id="{C9437A41-4460-C982-B1D6-B97BA39B991E}"/>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03DF8BC-796C-97EE-36CD-9262BF54FFDE}"/>
              </a:ext>
            </a:extLst>
          </p:cNvPr>
          <p:cNvSpPr txBox="1">
            <a:spLocks/>
          </p:cNvSpPr>
          <p:nvPr/>
        </p:nvSpPr>
        <p:spPr>
          <a:xfrm>
            <a:off x="838200" y="365125"/>
            <a:ext cx="1051560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Applications of AI</a:t>
            </a:r>
          </a:p>
        </p:txBody>
      </p:sp>
    </p:spTree>
    <p:extLst>
      <p:ext uri="{BB962C8B-B14F-4D97-AF65-F5344CB8AC3E}">
        <p14:creationId xmlns:p14="http://schemas.microsoft.com/office/powerpoint/2010/main" val="1968628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8C6F8-9F95-67EA-CB0B-655C7C133DC9}"/>
              </a:ext>
            </a:extLst>
          </p:cNvPr>
          <p:cNvSpPr>
            <a:spLocks noGrp="1"/>
          </p:cNvSpPr>
          <p:nvPr>
            <p:ph idx="1"/>
          </p:nvPr>
        </p:nvSpPr>
        <p:spPr/>
        <p:txBody>
          <a:bodyPr>
            <a:normAutofit/>
          </a:bodyPr>
          <a:lstStyle/>
          <a:p>
            <a:pPr marL="0" indent="0" algn="l">
              <a:buNone/>
            </a:pPr>
            <a:r>
              <a:rPr lang="en-US" b="1" i="0" dirty="0">
                <a:solidFill>
                  <a:srgbClr val="282828"/>
                </a:solidFill>
                <a:effectLst/>
                <a:highlight>
                  <a:srgbClr val="FFFFFF"/>
                </a:highlight>
                <a:latin typeface="+mj-lt"/>
                <a:hlinkClick r:id="rId3"/>
              </a:rPr>
              <a:t>How People Are Really Using GenAI</a:t>
            </a:r>
            <a:r>
              <a:rPr lang="en-US" b="1" dirty="0">
                <a:solidFill>
                  <a:srgbClr val="282828"/>
                </a:solidFill>
                <a:highlight>
                  <a:srgbClr val="FFFFFF"/>
                </a:highlight>
                <a:latin typeface="+mj-lt"/>
                <a:hlinkClick r:id="rId3"/>
              </a:rPr>
              <a:t> </a:t>
            </a:r>
            <a:br>
              <a:rPr lang="en-US" b="1" dirty="0">
                <a:solidFill>
                  <a:srgbClr val="282828"/>
                </a:solidFill>
                <a:highlight>
                  <a:srgbClr val="FFFFFF"/>
                </a:highlight>
                <a:latin typeface="+mj-lt"/>
              </a:rPr>
            </a:br>
            <a:r>
              <a:rPr lang="en-US" sz="2400" b="0" i="0" dirty="0">
                <a:solidFill>
                  <a:srgbClr val="282828"/>
                </a:solidFill>
                <a:effectLst/>
                <a:highlight>
                  <a:srgbClr val="FFFFFF"/>
                </a:highlight>
                <a:latin typeface="+mj-lt"/>
              </a:rPr>
              <a:t>From </a:t>
            </a:r>
            <a:r>
              <a:rPr lang="en-US" sz="2400" b="0" i="0" dirty="0" err="1">
                <a:solidFill>
                  <a:srgbClr val="282828"/>
                </a:solidFill>
                <a:effectLst/>
                <a:highlight>
                  <a:srgbClr val="FFFFFF"/>
                </a:highlight>
                <a:latin typeface="+mj-lt"/>
              </a:rPr>
              <a:t>HBR.org</a:t>
            </a:r>
            <a:r>
              <a:rPr lang="en-US" sz="2400" b="0" i="0" dirty="0">
                <a:solidFill>
                  <a:srgbClr val="282828"/>
                </a:solidFill>
                <a:effectLst/>
                <a:highlight>
                  <a:srgbClr val="FFFFFF"/>
                </a:highlight>
                <a:latin typeface="+mj-lt"/>
              </a:rPr>
              <a:t> by Marc </a:t>
            </a:r>
            <a:r>
              <a:rPr lang="en-US" sz="2400" b="0" i="0" dirty="0" err="1">
                <a:solidFill>
                  <a:srgbClr val="282828"/>
                </a:solidFill>
                <a:effectLst/>
                <a:highlight>
                  <a:srgbClr val="FFFFFF"/>
                </a:highlight>
                <a:latin typeface="+mj-lt"/>
              </a:rPr>
              <a:t>Zao</a:t>
            </a:r>
            <a:r>
              <a:rPr lang="en-US" sz="2400" b="0" i="0" dirty="0">
                <a:solidFill>
                  <a:srgbClr val="282828"/>
                </a:solidFill>
                <a:effectLst/>
                <a:highlight>
                  <a:srgbClr val="FFFFFF"/>
                </a:highlight>
                <a:latin typeface="+mj-lt"/>
              </a:rPr>
              <a:t>-Sanders</a:t>
            </a:r>
          </a:p>
          <a:p>
            <a:pPr lvl="1"/>
            <a:r>
              <a:rPr lang="en-US" b="0" i="0" dirty="0">
                <a:effectLst/>
                <a:highlight>
                  <a:srgbClr val="FFFFFF"/>
                </a:highlight>
                <a:latin typeface="+mj-lt"/>
              </a:rPr>
              <a:t>Technical Assistance &amp; Troubleshooting (23%)</a:t>
            </a:r>
          </a:p>
          <a:p>
            <a:pPr lvl="1"/>
            <a:r>
              <a:rPr lang="en-US" b="0" i="0" dirty="0">
                <a:effectLst/>
                <a:highlight>
                  <a:srgbClr val="FFFFFF"/>
                </a:highlight>
                <a:latin typeface="+mj-lt"/>
              </a:rPr>
              <a:t>Content Creation &amp; Editing (22%)</a:t>
            </a:r>
          </a:p>
          <a:p>
            <a:pPr lvl="1"/>
            <a:r>
              <a:rPr lang="en-US" b="0" i="0" dirty="0">
                <a:effectLst/>
                <a:highlight>
                  <a:srgbClr val="FFFFFF"/>
                </a:highlight>
                <a:latin typeface="+mj-lt"/>
              </a:rPr>
              <a:t>Personal &amp; Professional Support (17%)</a:t>
            </a:r>
          </a:p>
          <a:p>
            <a:pPr lvl="1"/>
            <a:r>
              <a:rPr lang="en-US" b="0" i="0" dirty="0">
                <a:effectLst/>
                <a:highlight>
                  <a:srgbClr val="FFFFFF"/>
                </a:highlight>
                <a:latin typeface="+mj-lt"/>
              </a:rPr>
              <a:t>Learning &amp; Education (15%)</a:t>
            </a:r>
          </a:p>
          <a:p>
            <a:pPr lvl="1"/>
            <a:r>
              <a:rPr lang="en-US" b="0" i="0" dirty="0">
                <a:effectLst/>
                <a:highlight>
                  <a:srgbClr val="FFFFFF"/>
                </a:highlight>
                <a:latin typeface="+mj-lt"/>
              </a:rPr>
              <a:t>Creativity &amp; Recreation (13%)</a:t>
            </a:r>
          </a:p>
          <a:p>
            <a:pPr lvl="1"/>
            <a:r>
              <a:rPr lang="en-US" b="0" i="0" dirty="0">
                <a:effectLst/>
                <a:highlight>
                  <a:srgbClr val="FFFFFF"/>
                </a:highlight>
                <a:latin typeface="+mj-lt"/>
              </a:rPr>
              <a:t>Research, Analysis &amp; Decision Making (10%)</a:t>
            </a:r>
          </a:p>
          <a:p>
            <a:endParaRPr lang="en-US" b="1" dirty="0">
              <a:solidFill>
                <a:srgbClr val="222222"/>
              </a:solidFill>
              <a:latin typeface="Signifier"/>
            </a:endParaRPr>
          </a:p>
          <a:p>
            <a:pPr lvl="1"/>
            <a:endParaRPr lang="en-US" b="1" dirty="0">
              <a:solidFill>
                <a:srgbClr val="222222"/>
              </a:solidFill>
              <a:latin typeface="Signifier"/>
            </a:endParaRPr>
          </a:p>
          <a:p>
            <a:endParaRPr lang="en-US" dirty="0"/>
          </a:p>
          <a:p>
            <a:pPr marL="0" indent="0">
              <a:buNone/>
            </a:pPr>
            <a:endParaRPr lang="en-US" dirty="0"/>
          </a:p>
          <a:p>
            <a:endParaRPr lang="en-US" dirty="0"/>
          </a:p>
        </p:txBody>
      </p:sp>
      <p:pic>
        <p:nvPicPr>
          <p:cNvPr id="1026" name="Picture 2" descr="Have people found ways for generative AI to help lighten their workloads, increase their productivity, or think through problems in new ways? To understand how individuals are using the technology, researchers mined web forums like Quora and Reddit, filtering through tens of thousands of posts to identify 100 different use-case categories, which they then organized into six themes. 23% of the use cases fell under the theme of Technical assistance and troubleshooting; 22% were considered content creation and editing; 17% fell under personal and professional support; 15% involved learning and education; 13% were considered creativity and recreation; and 10% of the use cases fell under the theme of research, analysis and decision-making. The top 10 reported use cases include representatives of all six themes. They are: generating ideas, therapy / companionship, specific search, editing text, exploring topics of interest; fun and nonsense; troubleshooting, enhanced learning, personalized learning, and general advice. Source: Filtered">
            <a:hlinkClick r:id="rId3"/>
            <a:extLst>
              <a:ext uri="{FF2B5EF4-FFF2-40B4-BE49-F238E27FC236}">
                <a16:creationId xmlns:a16="http://schemas.microsoft.com/office/drawing/2014/main" id="{719A4B85-040F-33A8-43FA-23BDF1630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5869" y="94130"/>
            <a:ext cx="3346450" cy="66562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4B11303-D233-0F18-4E89-8896AC1BD297}"/>
              </a:ext>
            </a:extLst>
          </p:cNvPr>
          <p:cNvSpPr/>
          <p:nvPr/>
        </p:nvSpPr>
        <p:spPr>
          <a:xfrm>
            <a:off x="0" y="0"/>
            <a:ext cx="800735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9E72153-C05F-F16F-48C8-4011E4B171D2}"/>
              </a:ext>
            </a:extLst>
          </p:cNvPr>
          <p:cNvSpPr txBox="1">
            <a:spLocks/>
          </p:cNvSpPr>
          <p:nvPr/>
        </p:nvSpPr>
        <p:spPr>
          <a:xfrm>
            <a:off x="838200" y="365125"/>
            <a:ext cx="6958914"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Applications of AI</a:t>
            </a:r>
          </a:p>
        </p:txBody>
      </p:sp>
    </p:spTree>
    <p:extLst>
      <p:ext uri="{BB962C8B-B14F-4D97-AF65-F5344CB8AC3E}">
        <p14:creationId xmlns:p14="http://schemas.microsoft.com/office/powerpoint/2010/main" val="2727972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a:xfrm>
            <a:off x="396612" y="1712550"/>
            <a:ext cx="7832987" cy="4796720"/>
          </a:xfrm>
        </p:spPr>
        <p:txBody>
          <a:bodyPr>
            <a:normAutofit/>
          </a:bodyPr>
          <a:lstStyle/>
          <a:p>
            <a:r>
              <a:rPr lang="en-US" sz="2400" dirty="0"/>
              <a:t>NVIDIA designs the favored chips for training AI systems  </a:t>
            </a:r>
          </a:p>
          <a:p>
            <a:pPr lvl="1"/>
            <a:r>
              <a:rPr lang="en-US" sz="2000" dirty="0"/>
              <a:t>Supplying the shovels for the AI Gold Rush</a:t>
            </a:r>
          </a:p>
          <a:p>
            <a:pPr lvl="1"/>
            <a:r>
              <a:rPr lang="en-US" sz="2000" dirty="0"/>
              <a:t>2.82 TRILLION $$ market cap </a:t>
            </a:r>
            <a:r>
              <a:rPr lang="en-US" sz="1200" dirty="0"/>
              <a:t>(5/30/24)</a:t>
            </a:r>
          </a:p>
          <a:p>
            <a:pPr lvl="1"/>
            <a:r>
              <a:rPr lang="en-US" sz="2000" dirty="0"/>
              <a:t>Explosive growth – </a:t>
            </a:r>
            <a:r>
              <a:rPr lang="en-US" sz="2000" dirty="0" err="1"/>
              <a:t>esp</a:t>
            </a:r>
            <a:r>
              <a:rPr lang="en-US" sz="2000" dirty="0"/>
              <a:t> w/ data centers</a:t>
            </a:r>
          </a:p>
          <a:p>
            <a:pPr lvl="1"/>
            <a:r>
              <a:rPr lang="en-US" sz="2000" dirty="0"/>
              <a:t>Many large tech </a:t>
            </a:r>
            <a:r>
              <a:rPr lang="en-US" sz="2000" dirty="0" err="1"/>
              <a:t>co’s</a:t>
            </a:r>
            <a:r>
              <a:rPr lang="en-US" sz="2000" dirty="0"/>
              <a:t> are customers</a:t>
            </a:r>
            <a:br>
              <a:rPr lang="en-US" sz="2000" dirty="0"/>
            </a:br>
            <a:endParaRPr lang="en-US" sz="2000" dirty="0"/>
          </a:p>
          <a:p>
            <a:r>
              <a:rPr lang="en-US" sz="2400" dirty="0"/>
              <a:t>Smartphones likely the key for combining the </a:t>
            </a:r>
            <a:br>
              <a:rPr lang="en-US" sz="2400" dirty="0"/>
            </a:br>
            <a:r>
              <a:rPr lang="en-US" sz="2400" dirty="0"/>
              <a:t>physical world w/ digital world</a:t>
            </a:r>
          </a:p>
          <a:p>
            <a:pPr lvl="1"/>
            <a:r>
              <a:rPr lang="en-US" sz="2000" dirty="0"/>
              <a:t>Apple is working with OpenAI </a:t>
            </a:r>
            <a:r>
              <a:rPr lang="en-US" sz="1400" dirty="0"/>
              <a:t>(</a:t>
            </a:r>
            <a:r>
              <a:rPr lang="en-US" sz="1400" dirty="0">
                <a:hlinkClick r:id="rId3"/>
              </a:rPr>
              <a:t>source</a:t>
            </a:r>
            <a:r>
              <a:rPr lang="en-US" sz="1400" dirty="0"/>
              <a:t>)</a:t>
            </a:r>
            <a:br>
              <a:rPr lang="en-US" sz="1400" dirty="0"/>
            </a:br>
            <a:endParaRPr lang="en-US" sz="1400" dirty="0"/>
          </a:p>
          <a:p>
            <a:r>
              <a:rPr lang="en-US" sz="2400" dirty="0"/>
              <a:t>Wearables &amp; small mobile devices</a:t>
            </a:r>
          </a:p>
          <a:p>
            <a:pPr lvl="1"/>
            <a:r>
              <a:rPr lang="en-US" sz="2000" dirty="0">
                <a:hlinkClick r:id="rId4"/>
              </a:rPr>
              <a:t>Rabbit R1</a:t>
            </a:r>
            <a:endParaRPr lang="en-US" sz="2000" dirty="0"/>
          </a:p>
          <a:p>
            <a:pPr lvl="1"/>
            <a:r>
              <a:rPr lang="en-US" sz="2000" dirty="0">
                <a:hlinkClick r:id="rId5"/>
              </a:rPr>
              <a:t>Ray-Ban Meta Smart Glasses</a:t>
            </a:r>
            <a:endParaRPr lang="en-US" sz="2000" dirty="0"/>
          </a:p>
          <a:p>
            <a:endParaRPr lang="en-US" dirty="0"/>
          </a:p>
          <a:p>
            <a:endParaRPr lang="en-US" dirty="0"/>
          </a:p>
          <a:p>
            <a:pPr lvl="1"/>
            <a:endParaRPr lang="en-US" dirty="0"/>
          </a:p>
          <a:p>
            <a:pPr lvl="1"/>
            <a:endParaRPr lang="en-US" dirty="0"/>
          </a:p>
          <a:p>
            <a:endParaRPr lang="en-US" dirty="0"/>
          </a:p>
          <a:p>
            <a:endParaRPr lang="en-US" dirty="0"/>
          </a:p>
          <a:p>
            <a:endParaRPr lang="en-US" dirty="0"/>
          </a:p>
        </p:txBody>
      </p:sp>
      <p:pic>
        <p:nvPicPr>
          <p:cNvPr id="1028" name="Picture 4" descr="NVIDIA Voyager">
            <a:extLst>
              <a:ext uri="{FF2B5EF4-FFF2-40B4-BE49-F238E27FC236}">
                <a16:creationId xmlns:a16="http://schemas.microsoft.com/office/drawing/2014/main" id="{322CC57D-38DF-9AEB-B8B8-6BB9195390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9553" y="3283676"/>
            <a:ext cx="4591373" cy="30609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A screenshot of a news article&#10;&#10;Description automatically generated">
            <a:extLst>
              <a:ext uri="{FF2B5EF4-FFF2-40B4-BE49-F238E27FC236}">
                <a16:creationId xmlns:a16="http://schemas.microsoft.com/office/drawing/2014/main" id="{BBD2D562-90B7-9737-1CB2-027D3ECA8465}"/>
              </a:ext>
            </a:extLst>
          </p:cNvPr>
          <p:cNvPicPr>
            <a:picLocks noChangeAspect="1"/>
          </p:cNvPicPr>
          <p:nvPr/>
        </p:nvPicPr>
        <p:blipFill>
          <a:blip r:embed="rId7"/>
          <a:stretch>
            <a:fillRect/>
          </a:stretch>
        </p:blipFill>
        <p:spPr>
          <a:xfrm>
            <a:off x="9042615" y="1795765"/>
            <a:ext cx="2938311" cy="2560113"/>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8278D5E1-E534-CA05-67E8-3B3AA5F12AE6}"/>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073D35A-D84E-84DA-0C36-200EC7899F15}"/>
              </a:ext>
            </a:extLst>
          </p:cNvPr>
          <p:cNvSpPr txBox="1">
            <a:spLocks/>
          </p:cNvSpPr>
          <p:nvPr/>
        </p:nvSpPr>
        <p:spPr>
          <a:xfrm>
            <a:off x="396613" y="365125"/>
            <a:ext cx="10957187" cy="598043"/>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Examples from the hardware/infrastructure side of AI</a:t>
            </a:r>
          </a:p>
        </p:txBody>
      </p:sp>
    </p:spTree>
    <p:extLst>
      <p:ext uri="{BB962C8B-B14F-4D97-AF65-F5344CB8AC3E}">
        <p14:creationId xmlns:p14="http://schemas.microsoft.com/office/powerpoint/2010/main" val="4251485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8C6F8-9F95-67EA-CB0B-655C7C133DC9}"/>
              </a:ext>
            </a:extLst>
          </p:cNvPr>
          <p:cNvSpPr>
            <a:spLocks noGrp="1"/>
          </p:cNvSpPr>
          <p:nvPr>
            <p:ph idx="1"/>
          </p:nvPr>
        </p:nvSpPr>
        <p:spPr>
          <a:xfrm>
            <a:off x="838200" y="1825625"/>
            <a:ext cx="3462867" cy="4351338"/>
          </a:xfrm>
        </p:spPr>
        <p:txBody>
          <a:bodyPr>
            <a:normAutofit fontScale="92500" lnSpcReduction="10000"/>
          </a:bodyPr>
          <a:lstStyle/>
          <a:p>
            <a:pPr marL="0" indent="0" algn="l">
              <a:buNone/>
            </a:pPr>
            <a:r>
              <a:rPr lang="en-US" sz="2400" b="1" i="0" dirty="0">
                <a:solidFill>
                  <a:srgbClr val="000000"/>
                </a:solidFill>
                <a:effectLst/>
                <a:highlight>
                  <a:srgbClr val="F9FBFD"/>
                </a:highlight>
                <a:latin typeface="Google Sans"/>
                <a:hlinkClick r:id="rId3"/>
              </a:rPr>
              <a:t>The Verge: What’s </a:t>
            </a:r>
            <a:br>
              <a:rPr lang="en-US" sz="2400" b="1" i="0" dirty="0">
                <a:solidFill>
                  <a:srgbClr val="000000"/>
                </a:solidFill>
                <a:effectLst/>
                <a:highlight>
                  <a:srgbClr val="F9FBFD"/>
                </a:highlight>
                <a:latin typeface="Google Sans"/>
                <a:hlinkClick r:id="rId3"/>
              </a:rPr>
            </a:br>
            <a:r>
              <a:rPr lang="en-US" sz="2400" b="1" i="0" dirty="0">
                <a:solidFill>
                  <a:srgbClr val="000000"/>
                </a:solidFill>
                <a:effectLst/>
                <a:highlight>
                  <a:srgbClr val="F9FBFD"/>
                </a:highlight>
                <a:latin typeface="Google Sans"/>
                <a:hlinkClick r:id="rId3"/>
              </a:rPr>
              <a:t>Next With AI</a:t>
            </a:r>
            <a:br>
              <a:rPr lang="en-US" sz="2400" b="1" i="0" dirty="0">
                <a:solidFill>
                  <a:srgbClr val="000000"/>
                </a:solidFill>
                <a:effectLst/>
                <a:highlight>
                  <a:srgbClr val="F9FBFD"/>
                </a:highlight>
                <a:latin typeface="Google Sans"/>
              </a:rPr>
            </a:br>
            <a:r>
              <a:rPr lang="en-US" sz="2000" b="0" i="0" dirty="0">
                <a:solidFill>
                  <a:srgbClr val="000000"/>
                </a:solidFill>
                <a:effectLst/>
                <a:highlight>
                  <a:srgbClr val="F9FBFD"/>
                </a:highlight>
                <a:latin typeface="Google Sans"/>
              </a:rPr>
              <a:t>Feb</a:t>
            </a:r>
            <a:r>
              <a:rPr lang="en-US" sz="2000" dirty="0">
                <a:solidFill>
                  <a:srgbClr val="000000"/>
                </a:solidFill>
                <a:highlight>
                  <a:srgbClr val="F9FBFD"/>
                </a:highlight>
                <a:latin typeface="Google Sans"/>
              </a:rPr>
              <a:t> </a:t>
            </a:r>
            <a:r>
              <a:rPr lang="en-US" sz="2000" b="0" i="0" dirty="0">
                <a:solidFill>
                  <a:srgbClr val="000000"/>
                </a:solidFill>
                <a:effectLst/>
                <a:highlight>
                  <a:srgbClr val="F9FBFD"/>
                </a:highlight>
                <a:latin typeface="Google Sans"/>
              </a:rPr>
              <a:t>2024 Consumer Survey</a:t>
            </a:r>
          </a:p>
          <a:p>
            <a:pPr algn="l"/>
            <a:endParaRPr lang="en-US" sz="2000" dirty="0">
              <a:solidFill>
                <a:srgbClr val="000000"/>
              </a:solidFill>
              <a:highlight>
                <a:srgbClr val="F9FBFD"/>
              </a:highlight>
              <a:latin typeface="Google Sans"/>
            </a:endParaRPr>
          </a:p>
          <a:p>
            <a:pPr marL="0" indent="0" algn="l">
              <a:buNone/>
            </a:pPr>
            <a:r>
              <a:rPr lang="en-US" sz="1700" b="1" i="0" dirty="0">
                <a:solidFill>
                  <a:srgbClr val="000000"/>
                </a:solidFill>
                <a:effectLst/>
                <a:highlight>
                  <a:srgbClr val="F9FBFD"/>
                </a:highlight>
                <a:latin typeface="+mj-lt"/>
              </a:rPr>
              <a:t>Methodology </a:t>
            </a:r>
            <a:br>
              <a:rPr lang="en-US" sz="1700" b="0" i="0" dirty="0">
                <a:solidFill>
                  <a:srgbClr val="000000"/>
                </a:solidFill>
                <a:effectLst/>
                <a:highlight>
                  <a:srgbClr val="F9FBFD"/>
                </a:highlight>
                <a:latin typeface="+mj-lt"/>
              </a:rPr>
            </a:br>
            <a:r>
              <a:rPr lang="en-US" sz="1700" b="0" i="0" dirty="0">
                <a:solidFill>
                  <a:srgbClr val="000000"/>
                </a:solidFill>
                <a:effectLst/>
                <a:highlight>
                  <a:srgbClr val="F9FBFD"/>
                </a:highlight>
                <a:latin typeface="+mj-lt"/>
              </a:rPr>
              <a:t>In December 2023, the Vox Media Insights and Research team surveyed more than 2,000 consumers with our partner, The Circus. The Circus is an insight and data storytelling consultancy that specializes in original trend research, thought leadership, and strategic brand positioning rooted in a human-data centric approach.</a:t>
            </a:r>
          </a:p>
          <a:p>
            <a:pPr marL="0" indent="0">
              <a:buNone/>
            </a:pPr>
            <a:br>
              <a:rPr lang="en-US" sz="2400" dirty="0"/>
            </a:br>
            <a:endParaRPr lang="en-US" sz="2400" b="1" i="0" dirty="0">
              <a:solidFill>
                <a:srgbClr val="222222"/>
              </a:solidFill>
              <a:effectLst/>
              <a:latin typeface="Signifier"/>
            </a:endParaRPr>
          </a:p>
          <a:p>
            <a:endParaRPr lang="en-US" dirty="0"/>
          </a:p>
          <a:p>
            <a:pPr marL="0" indent="0">
              <a:buNone/>
            </a:pPr>
            <a:endParaRPr lang="en-US" dirty="0"/>
          </a:p>
          <a:p>
            <a:endParaRPr lang="en-US" dirty="0"/>
          </a:p>
        </p:txBody>
      </p:sp>
      <p:pic>
        <p:nvPicPr>
          <p:cNvPr id="6" name="Picture 5" descr="A blue and yellow background with white text&#10;&#10;Description automatically generated">
            <a:hlinkClick r:id="rId3"/>
            <a:extLst>
              <a:ext uri="{FF2B5EF4-FFF2-40B4-BE49-F238E27FC236}">
                <a16:creationId xmlns:a16="http://schemas.microsoft.com/office/drawing/2014/main" id="{4658D5DA-AEFA-CC10-D813-8B20AA735129}"/>
              </a:ext>
            </a:extLst>
          </p:cNvPr>
          <p:cNvPicPr>
            <a:picLocks noChangeAspect="1"/>
          </p:cNvPicPr>
          <p:nvPr/>
        </p:nvPicPr>
        <p:blipFill>
          <a:blip r:embed="rId4"/>
          <a:stretch>
            <a:fillRect/>
          </a:stretch>
        </p:blipFill>
        <p:spPr>
          <a:xfrm>
            <a:off x="4574235" y="1825625"/>
            <a:ext cx="7060088" cy="3900268"/>
          </a:xfrm>
          <a:prstGeom prst="rect">
            <a:avLst/>
          </a:prstGeom>
        </p:spPr>
      </p:pic>
      <p:sp>
        <p:nvSpPr>
          <p:cNvPr id="7" name="Rectangle 6">
            <a:extLst>
              <a:ext uri="{FF2B5EF4-FFF2-40B4-BE49-F238E27FC236}">
                <a16:creationId xmlns:a16="http://schemas.microsoft.com/office/drawing/2014/main" id="{FEB052DF-1891-3C14-B6DA-38EBE667048D}"/>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5B47C18-9087-5FBD-B535-62B9D3B67A75}"/>
              </a:ext>
            </a:extLst>
          </p:cNvPr>
          <p:cNvSpPr txBox="1">
            <a:spLocks/>
          </p:cNvSpPr>
          <p:nvPr/>
        </p:nvSpPr>
        <p:spPr>
          <a:xfrm>
            <a:off x="838200" y="365125"/>
            <a:ext cx="1051560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Usage of AI</a:t>
            </a:r>
          </a:p>
        </p:txBody>
      </p:sp>
    </p:spTree>
    <p:extLst>
      <p:ext uri="{BB962C8B-B14F-4D97-AF65-F5344CB8AC3E}">
        <p14:creationId xmlns:p14="http://schemas.microsoft.com/office/powerpoint/2010/main" val="511202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showing different colored lines&#10;&#10;Description automatically generated">
            <a:extLst>
              <a:ext uri="{FF2B5EF4-FFF2-40B4-BE49-F238E27FC236}">
                <a16:creationId xmlns:a16="http://schemas.microsoft.com/office/drawing/2014/main" id="{7EE4D2E0-C03A-ACD5-C02D-A16BE39D9D46}"/>
              </a:ext>
            </a:extLst>
          </p:cNvPr>
          <p:cNvPicPr>
            <a:picLocks noChangeAspect="1"/>
          </p:cNvPicPr>
          <p:nvPr/>
        </p:nvPicPr>
        <p:blipFill>
          <a:blip r:embed="rId3"/>
          <a:stretch>
            <a:fillRect/>
          </a:stretch>
        </p:blipFill>
        <p:spPr>
          <a:xfrm>
            <a:off x="441936" y="151645"/>
            <a:ext cx="11308127" cy="6554710"/>
          </a:xfrm>
          <a:prstGeom prst="rect">
            <a:avLst/>
          </a:prstGeom>
        </p:spPr>
      </p:pic>
    </p:spTree>
    <p:extLst>
      <p:ext uri="{BB962C8B-B14F-4D97-AF65-F5344CB8AC3E}">
        <p14:creationId xmlns:p14="http://schemas.microsoft.com/office/powerpoint/2010/main" val="1758259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09D22-8DBE-F96F-A8F6-A2E56692B408}"/>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FA0EA13-2FEF-A0DF-443E-725B9CAA3972}"/>
              </a:ext>
            </a:extLst>
          </p:cNvPr>
          <p:cNvSpPr txBox="1">
            <a:spLocks/>
          </p:cNvSpPr>
          <p:nvPr/>
        </p:nvSpPr>
        <p:spPr>
          <a:xfrm>
            <a:off x="838200" y="328549"/>
            <a:ext cx="10515600"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rgbClr val="FFB61E"/>
                </a:solidFill>
                <a:effectLst/>
                <a:latin typeface="SF Pro Display"/>
              </a:rPr>
              <a:t>How have YOU used AI so far?</a:t>
            </a:r>
            <a:endParaRPr lang="en-US" b="1" dirty="0">
              <a:solidFill>
                <a:srgbClr val="FFB61E"/>
              </a:solidFill>
              <a:latin typeface="Google Sans"/>
            </a:endParaRPr>
          </a:p>
        </p:txBody>
      </p:sp>
      <p:sp>
        <p:nvSpPr>
          <p:cNvPr id="5" name="Content Placeholder 4">
            <a:extLst>
              <a:ext uri="{FF2B5EF4-FFF2-40B4-BE49-F238E27FC236}">
                <a16:creationId xmlns:a16="http://schemas.microsoft.com/office/drawing/2014/main" id="{D178B4FF-57E4-63BA-8818-966A3A44A39E}"/>
              </a:ext>
            </a:extLst>
          </p:cNvPr>
          <p:cNvSpPr>
            <a:spLocks noGrp="1"/>
          </p:cNvSpPr>
          <p:nvPr>
            <p:ph idx="1"/>
          </p:nvPr>
        </p:nvSpPr>
        <p:spPr>
          <a:xfrm>
            <a:off x="838199" y="1825625"/>
            <a:ext cx="10787743" cy="3976864"/>
          </a:xfrm>
        </p:spPr>
        <p:txBody>
          <a:bodyPr>
            <a:normAutofit/>
          </a:bodyPr>
          <a:lstStyle/>
          <a:p>
            <a:pPr marL="0" indent="0">
              <a:buNone/>
            </a:pPr>
            <a:r>
              <a:rPr lang="en-US" sz="2600" b="1" dirty="0">
                <a:solidFill>
                  <a:schemeClr val="accent5"/>
                </a:solidFill>
              </a:rPr>
              <a:t>Please take a moment to complete the form listed on the web page at:</a:t>
            </a:r>
          </a:p>
          <a:p>
            <a:pPr lvl="1"/>
            <a:r>
              <a:rPr lang="en-US" sz="2600" b="1" dirty="0" err="1"/>
              <a:t>danielschristian.com</a:t>
            </a:r>
            <a:r>
              <a:rPr lang="en-US" sz="2600" b="1" dirty="0"/>
              <a:t>/ETOM</a:t>
            </a:r>
          </a:p>
          <a:p>
            <a:pPr lvl="1"/>
            <a:r>
              <a:rPr lang="en-US" sz="2600" b="1" dirty="0"/>
              <a:t>Form #2</a:t>
            </a:r>
          </a:p>
          <a:p>
            <a:pPr lvl="1"/>
            <a:endParaRPr lang="en-US" dirty="0"/>
          </a:p>
          <a:p>
            <a:pPr marL="0" indent="0">
              <a:buNone/>
            </a:pPr>
            <a:endParaRPr lang="en-US" sz="2000" dirty="0"/>
          </a:p>
          <a:p>
            <a:pPr marL="0" indent="0">
              <a:buNone/>
            </a:pPr>
            <a:r>
              <a:rPr lang="en-US" sz="2000" dirty="0"/>
              <a:t>I will gather the entries and send them to </a:t>
            </a:r>
            <a:br>
              <a:rPr lang="en-US" sz="2000" dirty="0"/>
            </a:br>
            <a:r>
              <a:rPr lang="en-US" sz="2000" dirty="0"/>
              <a:t>Garry so that he can distribute them back </a:t>
            </a:r>
            <a:br>
              <a:rPr lang="en-US" sz="2000" dirty="0"/>
            </a:br>
            <a:r>
              <a:rPr lang="en-US" sz="2000" dirty="0"/>
              <a:t>to you all.</a:t>
            </a:r>
          </a:p>
        </p:txBody>
      </p:sp>
      <p:pic>
        <p:nvPicPr>
          <p:cNvPr id="6" name="Picture 5" descr="A screenshot of a computer&#10;&#10;Description automatically generated">
            <a:hlinkClick r:id="rId2"/>
            <a:extLst>
              <a:ext uri="{FF2B5EF4-FFF2-40B4-BE49-F238E27FC236}">
                <a16:creationId xmlns:a16="http://schemas.microsoft.com/office/drawing/2014/main" id="{6B972D1A-1813-E3CE-5482-D52F374AD160}"/>
              </a:ext>
            </a:extLst>
          </p:cNvPr>
          <p:cNvPicPr>
            <a:picLocks noChangeAspect="1"/>
          </p:cNvPicPr>
          <p:nvPr/>
        </p:nvPicPr>
        <p:blipFill>
          <a:blip r:embed="rId3"/>
          <a:stretch>
            <a:fillRect/>
          </a:stretch>
        </p:blipFill>
        <p:spPr>
          <a:xfrm>
            <a:off x="6424169" y="2462275"/>
            <a:ext cx="4929631" cy="4247263"/>
          </a:xfrm>
          <a:prstGeom prst="rect">
            <a:avLst/>
          </a:prstGeom>
        </p:spPr>
      </p:pic>
    </p:spTree>
    <p:extLst>
      <p:ext uri="{BB962C8B-B14F-4D97-AF65-F5344CB8AC3E}">
        <p14:creationId xmlns:p14="http://schemas.microsoft.com/office/powerpoint/2010/main" val="1127054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51488A-4268-90DA-0960-5807911CE1AE}"/>
              </a:ext>
            </a:extLst>
          </p:cNvPr>
          <p:cNvSpPr>
            <a:spLocks noGrp="1"/>
          </p:cNvSpPr>
          <p:nvPr>
            <p:ph idx="1"/>
          </p:nvPr>
        </p:nvSpPr>
        <p:spPr>
          <a:xfrm>
            <a:off x="838200" y="1629601"/>
            <a:ext cx="10515600" cy="4863274"/>
          </a:xfrm>
        </p:spPr>
        <p:txBody>
          <a:bodyPr>
            <a:normAutofit lnSpcReduction="10000"/>
          </a:bodyPr>
          <a:lstStyle/>
          <a:p>
            <a:r>
              <a:rPr lang="en-US" b="1" dirty="0"/>
              <a:t>An enormous # of apps will combine the physical with the digital – esp. re: wearables &amp; smartphones</a:t>
            </a:r>
            <a:br>
              <a:rPr lang="en-US" b="1" dirty="0"/>
            </a:br>
            <a:endParaRPr lang="en-US" b="1" dirty="0"/>
          </a:p>
          <a:p>
            <a:r>
              <a:rPr lang="en-US" dirty="0"/>
              <a:t>LLMs/SLMs will continue to </a:t>
            </a:r>
            <a:r>
              <a:rPr lang="en-US" b="1" dirty="0"/>
              <a:t>grow in their </a:t>
            </a:r>
            <a:br>
              <a:rPr lang="en-US" b="1" dirty="0"/>
            </a:br>
            <a:r>
              <a:rPr lang="en-US" b="1" dirty="0"/>
              <a:t>knowledge &amp; reasoning abilities </a:t>
            </a:r>
            <a:br>
              <a:rPr lang="en-US" b="1" dirty="0"/>
            </a:br>
            <a:endParaRPr lang="en-US" b="1" dirty="0"/>
          </a:p>
          <a:p>
            <a:r>
              <a:rPr lang="en-US" b="1" dirty="0"/>
              <a:t>More industry-specific AI-based assistants</a:t>
            </a:r>
          </a:p>
          <a:p>
            <a:pPr lvl="1"/>
            <a:r>
              <a:rPr lang="en-US" dirty="0"/>
              <a:t>Healthcare</a:t>
            </a:r>
          </a:p>
          <a:p>
            <a:pPr lvl="1"/>
            <a:r>
              <a:rPr lang="en-US" dirty="0"/>
              <a:t>Education</a:t>
            </a:r>
          </a:p>
          <a:p>
            <a:pPr lvl="1"/>
            <a:r>
              <a:rPr lang="en-US" dirty="0"/>
              <a:t>Banking/finance</a:t>
            </a:r>
          </a:p>
          <a:p>
            <a:pPr lvl="1"/>
            <a:r>
              <a:rPr lang="en-US" dirty="0"/>
              <a:t>Legal</a:t>
            </a:r>
          </a:p>
          <a:p>
            <a:pPr lvl="1"/>
            <a:r>
              <a:rPr lang="en-US" dirty="0"/>
              <a:t>Etc.</a:t>
            </a:r>
          </a:p>
        </p:txBody>
      </p:sp>
      <p:cxnSp>
        <p:nvCxnSpPr>
          <p:cNvPr id="7" name="Straight Connector 6">
            <a:extLst>
              <a:ext uri="{FF2B5EF4-FFF2-40B4-BE49-F238E27FC236}">
                <a16:creationId xmlns:a16="http://schemas.microsoft.com/office/drawing/2014/main" id="{843182F7-7D08-441E-68C7-468393193E76}"/>
              </a:ext>
            </a:extLst>
          </p:cNvPr>
          <p:cNvCxnSpPr/>
          <p:nvPr/>
        </p:nvCxnSpPr>
        <p:spPr>
          <a:xfrm>
            <a:off x="3872334" y="5240074"/>
            <a:ext cx="5176434" cy="0"/>
          </a:xfrm>
          <a:prstGeom prst="line">
            <a:avLst/>
          </a:prstGeom>
        </p:spPr>
        <p:style>
          <a:lnRef idx="2">
            <a:schemeClr val="dk1"/>
          </a:lnRef>
          <a:fillRef idx="0">
            <a:schemeClr val="dk1"/>
          </a:fillRef>
          <a:effectRef idx="1">
            <a:schemeClr val="dk1"/>
          </a:effectRef>
          <a:fontRef idx="minor">
            <a:schemeClr val="tx1"/>
          </a:fontRef>
        </p:style>
      </p:cxnSp>
      <p:pic>
        <p:nvPicPr>
          <p:cNvPr id="5" name="Picture 4" descr="A screenshot of a phone&#10;&#10;Description automatically generated">
            <a:extLst>
              <a:ext uri="{FF2B5EF4-FFF2-40B4-BE49-F238E27FC236}">
                <a16:creationId xmlns:a16="http://schemas.microsoft.com/office/drawing/2014/main" id="{0B39F7A4-56AD-F69B-980D-133B93B3EB97}"/>
              </a:ext>
            </a:extLst>
          </p:cNvPr>
          <p:cNvPicPr>
            <a:picLocks noChangeAspect="1"/>
          </p:cNvPicPr>
          <p:nvPr/>
        </p:nvPicPr>
        <p:blipFill>
          <a:blip r:embed="rId3"/>
          <a:stretch>
            <a:fillRect/>
          </a:stretch>
        </p:blipFill>
        <p:spPr>
          <a:xfrm>
            <a:off x="8666415" y="2903102"/>
            <a:ext cx="3398537" cy="3785797"/>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6011EF3A-2F3A-0BDA-3DA1-433FFC6C466C}"/>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ECC534A-810D-A361-A0F9-18F60839D25B}"/>
              </a:ext>
            </a:extLst>
          </p:cNvPr>
          <p:cNvSpPr txBox="1">
            <a:spLocks/>
          </p:cNvSpPr>
          <p:nvPr/>
        </p:nvSpPr>
        <p:spPr>
          <a:xfrm>
            <a:off x="838200" y="365125"/>
            <a:ext cx="1051560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My predictions re: AI</a:t>
            </a:r>
          </a:p>
        </p:txBody>
      </p:sp>
    </p:spTree>
    <p:extLst>
      <p:ext uri="{BB962C8B-B14F-4D97-AF65-F5344CB8AC3E}">
        <p14:creationId xmlns:p14="http://schemas.microsoft.com/office/powerpoint/2010/main" val="3042847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a:xfrm>
            <a:off x="838200" y="1825625"/>
            <a:ext cx="6050280" cy="4351338"/>
          </a:xfrm>
        </p:spPr>
        <p:txBody>
          <a:bodyPr>
            <a:normAutofit/>
          </a:bodyPr>
          <a:lstStyle/>
          <a:p>
            <a:r>
              <a:rPr lang="en-US" b="1" dirty="0"/>
              <a:t>Further integration with robotics</a:t>
            </a:r>
          </a:p>
          <a:p>
            <a:r>
              <a:rPr lang="en-US" b="1" dirty="0"/>
              <a:t>Prompt engineering will fade away </a:t>
            </a:r>
            <a:r>
              <a:rPr lang="en-US" dirty="0"/>
              <a:t>or (at minimum) user can choose to have prompt assistance</a:t>
            </a:r>
          </a:p>
          <a:p>
            <a:r>
              <a:rPr lang="en-US" b="1" dirty="0"/>
              <a:t>Increasingly integrated into all kinds of apps</a:t>
            </a:r>
          </a:p>
          <a:p>
            <a:pPr lvl="1"/>
            <a:r>
              <a:rPr lang="en-US" dirty="0"/>
              <a:t>Like OpenAI’s </a:t>
            </a:r>
            <a:r>
              <a:rPr lang="en-US" dirty="0">
                <a:highlight>
                  <a:srgbClr val="FFFFFF"/>
                </a:highlight>
                <a:latin typeface="SF Pro Display"/>
              </a:rPr>
              <a:t>ChatGPT desktop app for macOS (incl. screenshots)</a:t>
            </a:r>
            <a:endParaRPr lang="en-US" dirty="0"/>
          </a:p>
          <a:p>
            <a:pPr lvl="1"/>
            <a:r>
              <a:rPr lang="en-US" dirty="0"/>
              <a:t>Ability of assistants to know what you’re working on </a:t>
            </a:r>
            <a:r>
              <a:rPr lang="en-US" dirty="0">
                <a:sym typeface="Wingdings" pitchFamily="2" charset="2"/>
              </a:rPr>
              <a:t> </a:t>
            </a:r>
            <a:endParaRPr lang="en-US" dirty="0"/>
          </a:p>
          <a:p>
            <a:endParaRPr lang="en-US" b="1" dirty="0"/>
          </a:p>
          <a:p>
            <a:endParaRPr lang="en-US" b="1" dirty="0"/>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p:txBody>
      </p:sp>
      <p:pic>
        <p:nvPicPr>
          <p:cNvPr id="1026" name="Picture 2" descr="No alt text provided for this image">
            <a:extLst>
              <a:ext uri="{FF2B5EF4-FFF2-40B4-BE49-F238E27FC236}">
                <a16:creationId xmlns:a16="http://schemas.microsoft.com/office/drawing/2014/main" id="{04E79103-F4E8-C2AC-C769-B8D983B36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250" y="1825625"/>
            <a:ext cx="5204750" cy="419722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269EDFD-392F-6AA2-BEF2-9248DDBEFEF0}"/>
              </a:ext>
            </a:extLst>
          </p:cNvPr>
          <p:cNvCxnSpPr/>
          <p:nvPr/>
        </p:nvCxnSpPr>
        <p:spPr>
          <a:xfrm>
            <a:off x="5059680" y="3340608"/>
            <a:ext cx="1927570" cy="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161AE094-F8BF-96ED-9065-9B3AE773F2B8}"/>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26C3D58-9292-9874-A565-ABB7558695CA}"/>
              </a:ext>
            </a:extLst>
          </p:cNvPr>
          <p:cNvSpPr txBox="1">
            <a:spLocks/>
          </p:cNvSpPr>
          <p:nvPr/>
        </p:nvSpPr>
        <p:spPr>
          <a:xfrm>
            <a:off x="838200" y="365125"/>
            <a:ext cx="1051560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My predictions re: AI</a:t>
            </a:r>
          </a:p>
        </p:txBody>
      </p:sp>
    </p:spTree>
    <p:extLst>
      <p:ext uri="{BB962C8B-B14F-4D97-AF65-F5344CB8AC3E}">
        <p14:creationId xmlns:p14="http://schemas.microsoft.com/office/powerpoint/2010/main" val="846764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a:xfrm>
            <a:off x="838200" y="1825625"/>
            <a:ext cx="6796489" cy="4351338"/>
          </a:xfrm>
        </p:spPr>
        <p:txBody>
          <a:bodyPr>
            <a:normAutofit/>
          </a:bodyPr>
          <a:lstStyle/>
          <a:p>
            <a:endParaRPr lang="en-US" b="1" dirty="0"/>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p:txBody>
      </p:sp>
      <p:sp>
        <p:nvSpPr>
          <p:cNvPr id="6" name="Content Placeholder 2">
            <a:extLst>
              <a:ext uri="{FF2B5EF4-FFF2-40B4-BE49-F238E27FC236}">
                <a16:creationId xmlns:a16="http://schemas.microsoft.com/office/drawing/2014/main" id="{D4A629FE-CB68-AE3D-39D5-F84DFE50C0E4}"/>
              </a:ext>
            </a:extLst>
          </p:cNvPr>
          <p:cNvSpPr txBox="1">
            <a:spLocks/>
          </p:cNvSpPr>
          <p:nvPr/>
        </p:nvSpPr>
        <p:spPr>
          <a:xfrm>
            <a:off x="1187777" y="1600561"/>
            <a:ext cx="9898145" cy="4801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Even more personalization in retail, entertainment, &amp; consumer-facing industries</a:t>
            </a:r>
          </a:p>
          <a:p>
            <a:r>
              <a:rPr lang="en-US" b="1" dirty="0"/>
              <a:t>Uses will be both positive and negative</a:t>
            </a:r>
          </a:p>
          <a:p>
            <a:pPr lvl="1"/>
            <a:r>
              <a:rPr lang="en-US" dirty="0"/>
              <a:t>But issue here is the enormous POWER of AI – such as deepfakes, facial recognition</a:t>
            </a:r>
          </a:p>
          <a:p>
            <a:pPr lvl="1"/>
            <a:r>
              <a:rPr lang="en-US" dirty="0"/>
              <a:t>Will continue to impact the legal field in significant ways</a:t>
            </a:r>
          </a:p>
          <a:p>
            <a:r>
              <a:rPr lang="en-US" b="1" dirty="0"/>
              <a:t>More people will use AI for mental health assistance</a:t>
            </a:r>
          </a:p>
          <a:p>
            <a:r>
              <a:rPr lang="en-US" b="1" dirty="0"/>
              <a:t>More nursing homes will help elderly people use conversational bots for company</a:t>
            </a:r>
          </a:p>
          <a:p>
            <a:endParaRPr lang="en-US" b="1" dirty="0"/>
          </a:p>
          <a:p>
            <a:endParaRPr lang="en-US" b="1" dirty="0"/>
          </a:p>
          <a:p>
            <a:endParaRPr lang="en-US" dirty="0"/>
          </a:p>
          <a:p>
            <a:endParaRPr lang="en-US" b="1" dirty="0"/>
          </a:p>
          <a:p>
            <a:endParaRPr lang="en-US" b="1" dirty="0"/>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p:txBody>
      </p:sp>
      <p:sp>
        <p:nvSpPr>
          <p:cNvPr id="7" name="Rectangle 6">
            <a:extLst>
              <a:ext uri="{FF2B5EF4-FFF2-40B4-BE49-F238E27FC236}">
                <a16:creationId xmlns:a16="http://schemas.microsoft.com/office/drawing/2014/main" id="{2572E596-58D1-D7EC-EAE6-714C5A7316D7}"/>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B99707D-BA82-B740-7178-C181B96F622E}"/>
              </a:ext>
            </a:extLst>
          </p:cNvPr>
          <p:cNvSpPr txBox="1">
            <a:spLocks/>
          </p:cNvSpPr>
          <p:nvPr/>
        </p:nvSpPr>
        <p:spPr>
          <a:xfrm>
            <a:off x="838200" y="365125"/>
            <a:ext cx="1051560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My predictions re: AI</a:t>
            </a:r>
          </a:p>
        </p:txBody>
      </p:sp>
    </p:spTree>
    <p:extLst>
      <p:ext uri="{BB962C8B-B14F-4D97-AF65-F5344CB8AC3E}">
        <p14:creationId xmlns:p14="http://schemas.microsoft.com/office/powerpoint/2010/main" val="3967578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B61C84-0675-7C81-4B2E-234CEC139141}"/>
              </a:ext>
            </a:extLst>
          </p:cNvPr>
          <p:cNvSpPr/>
          <p:nvPr/>
        </p:nvSpPr>
        <p:spPr>
          <a:xfrm flipV="1">
            <a:off x="-2" y="5218545"/>
            <a:ext cx="12192000" cy="1406251"/>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8E44F4-F943-2AF4-C3A1-89BE5F843515}"/>
              </a:ext>
            </a:extLst>
          </p:cNvPr>
          <p:cNvSpPr/>
          <p:nvPr/>
        </p:nvSpPr>
        <p:spPr>
          <a:xfrm>
            <a:off x="-1" y="4117094"/>
            <a:ext cx="12192000" cy="1406251"/>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F21CE6-AD6C-1436-4D56-25EBB69B7C40}"/>
              </a:ext>
            </a:extLst>
          </p:cNvPr>
          <p:cNvSpPr/>
          <p:nvPr/>
        </p:nvSpPr>
        <p:spPr>
          <a:xfrm>
            <a:off x="-3" y="4202545"/>
            <a:ext cx="12192000" cy="2654603"/>
          </a:xfrm>
          <a:prstGeom prst="rect">
            <a:avLst/>
          </a:prstGeom>
          <a:solidFill>
            <a:schemeClr val="tx1"/>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3" name="Subtitle 2">
            <a:extLst>
              <a:ext uri="{FF2B5EF4-FFF2-40B4-BE49-F238E27FC236}">
                <a16:creationId xmlns:a16="http://schemas.microsoft.com/office/drawing/2014/main" id="{2ADECD8C-BFA4-FCBD-3BA8-B673111B746A}"/>
              </a:ext>
            </a:extLst>
          </p:cNvPr>
          <p:cNvSpPr>
            <a:spLocks noGrp="1"/>
          </p:cNvSpPr>
          <p:nvPr>
            <p:ph type="subTitle" idx="1"/>
          </p:nvPr>
        </p:nvSpPr>
        <p:spPr>
          <a:xfrm>
            <a:off x="0" y="2425592"/>
            <a:ext cx="12192000" cy="775889"/>
          </a:xfrm>
        </p:spPr>
        <p:txBody>
          <a:bodyPr>
            <a:normAutofit/>
          </a:bodyPr>
          <a:lstStyle/>
          <a:p>
            <a:r>
              <a:rPr lang="en-US" sz="4400" dirty="0">
                <a:latin typeface="+mj-lt"/>
              </a:rPr>
              <a:t>Some key topics &amp; resources</a:t>
            </a:r>
          </a:p>
        </p:txBody>
      </p:sp>
      <p:sp>
        <p:nvSpPr>
          <p:cNvPr id="4" name="Rectangle 3">
            <a:extLst>
              <a:ext uri="{FF2B5EF4-FFF2-40B4-BE49-F238E27FC236}">
                <a16:creationId xmlns:a16="http://schemas.microsoft.com/office/drawing/2014/main" id="{90A41A9D-E723-B5EA-64D4-46646CEFA675}"/>
              </a:ext>
            </a:extLst>
          </p:cNvPr>
          <p:cNvSpPr/>
          <p:nvPr/>
        </p:nvSpPr>
        <p:spPr>
          <a:xfrm>
            <a:off x="-1"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322EE-14FA-B541-3627-AFD1027DBD3A}"/>
              </a:ext>
            </a:extLst>
          </p:cNvPr>
          <p:cNvSpPr>
            <a:spLocks noGrp="1"/>
          </p:cNvSpPr>
          <p:nvPr>
            <p:ph type="ctrTitle"/>
          </p:nvPr>
        </p:nvSpPr>
        <p:spPr>
          <a:xfrm>
            <a:off x="754144" y="305652"/>
            <a:ext cx="8650664" cy="876119"/>
          </a:xfrm>
        </p:spPr>
        <p:txBody>
          <a:bodyPr>
            <a:normAutofit fontScale="90000"/>
          </a:bodyPr>
          <a:lstStyle/>
          <a:p>
            <a:pPr algn="l"/>
            <a:r>
              <a:rPr lang="en-US" dirty="0">
                <a:solidFill>
                  <a:schemeClr val="bg1"/>
                </a:solidFill>
              </a:rPr>
              <a:t>Artificial Intelligence (AI)</a:t>
            </a:r>
          </a:p>
        </p:txBody>
      </p:sp>
      <p:pic>
        <p:nvPicPr>
          <p:cNvPr id="8" name="Picture 7" descr="A robot with a blue background&#10;&#10;Description automatically generated with medium confidence">
            <a:extLst>
              <a:ext uri="{FF2B5EF4-FFF2-40B4-BE49-F238E27FC236}">
                <a16:creationId xmlns:a16="http://schemas.microsoft.com/office/drawing/2014/main" id="{60DA41E0-260D-C72C-4981-217D4DB4CF97}"/>
              </a:ext>
            </a:extLst>
          </p:cNvPr>
          <p:cNvPicPr>
            <a:picLocks noChangeAspect="1"/>
          </p:cNvPicPr>
          <p:nvPr/>
        </p:nvPicPr>
        <p:blipFill>
          <a:blip r:embed="rId3"/>
          <a:stretch>
            <a:fillRect/>
          </a:stretch>
        </p:blipFill>
        <p:spPr>
          <a:xfrm>
            <a:off x="256029" y="4280377"/>
            <a:ext cx="11679937" cy="2522865"/>
          </a:xfrm>
          <a:prstGeom prst="rect">
            <a:avLst/>
          </a:prstGeom>
        </p:spPr>
      </p:pic>
    </p:spTree>
    <p:extLst>
      <p:ext uri="{BB962C8B-B14F-4D97-AF65-F5344CB8AC3E}">
        <p14:creationId xmlns:p14="http://schemas.microsoft.com/office/powerpoint/2010/main" val="459399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a:xfrm>
            <a:off x="838200" y="1825625"/>
            <a:ext cx="6796489" cy="4351338"/>
          </a:xfrm>
        </p:spPr>
        <p:txBody>
          <a:bodyPr>
            <a:normAutofit/>
          </a:bodyPr>
          <a:lstStyle/>
          <a:p>
            <a:endParaRPr lang="en-US" b="1" dirty="0"/>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p:txBody>
      </p:sp>
      <p:sp>
        <p:nvSpPr>
          <p:cNvPr id="6" name="Content Placeholder 2">
            <a:extLst>
              <a:ext uri="{FF2B5EF4-FFF2-40B4-BE49-F238E27FC236}">
                <a16:creationId xmlns:a16="http://schemas.microsoft.com/office/drawing/2014/main" id="{D4A629FE-CB68-AE3D-39D5-F84DFE50C0E4}"/>
              </a:ext>
            </a:extLst>
          </p:cNvPr>
          <p:cNvSpPr txBox="1">
            <a:spLocks/>
          </p:cNvSpPr>
          <p:nvPr/>
        </p:nvSpPr>
        <p:spPr>
          <a:xfrm>
            <a:off x="364479" y="1600561"/>
            <a:ext cx="7568135" cy="4801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Better personalized/customized learning </a:t>
            </a:r>
            <a:r>
              <a:rPr lang="en-US" sz="1800" dirty="0"/>
              <a:t>(more later)</a:t>
            </a:r>
            <a:endParaRPr lang="en-US" sz="2400" dirty="0"/>
          </a:p>
          <a:p>
            <a:r>
              <a:rPr lang="en-US" sz="2400" b="1" dirty="0"/>
              <a:t>More tools/uses for teachers &amp; faculty members</a:t>
            </a:r>
          </a:p>
          <a:p>
            <a:pPr lvl="1"/>
            <a:r>
              <a:rPr lang="en-US" sz="2200" dirty="0">
                <a:latin typeface="+mj-lt"/>
              </a:rPr>
              <a:t>Like </a:t>
            </a:r>
            <a:r>
              <a:rPr lang="en-US" sz="2200" dirty="0">
                <a:latin typeface="+mj-lt"/>
                <a:hlinkClick r:id="rId3"/>
              </a:rPr>
              <a:t>Khanmigo for Teachers</a:t>
            </a:r>
            <a:endParaRPr lang="en-US" sz="2200" dirty="0">
              <a:latin typeface="+mj-lt"/>
            </a:endParaRPr>
          </a:p>
          <a:p>
            <a:pPr lvl="1"/>
            <a:r>
              <a:rPr lang="en-US" sz="2200" b="0" i="0" dirty="0">
                <a:solidFill>
                  <a:srgbClr val="000000"/>
                </a:solidFill>
                <a:effectLst/>
                <a:latin typeface="+mj-lt"/>
              </a:rPr>
              <a:t>Devise lesson plans, formulate Qs about assigned readings, generate reading passages, develop quizzes &amp; assignment instructions, thought starters</a:t>
            </a:r>
          </a:p>
          <a:p>
            <a:pPr lvl="1"/>
            <a:r>
              <a:rPr lang="en-US" sz="2200" b="0" i="0" dirty="0">
                <a:solidFill>
                  <a:srgbClr val="000000"/>
                </a:solidFill>
                <a:effectLst/>
                <a:latin typeface="+mj-lt"/>
              </a:rPr>
              <a:t>Build a course website – or a series of modules -- from a syllabus</a:t>
            </a:r>
          </a:p>
          <a:p>
            <a:pPr lvl="1"/>
            <a:r>
              <a:rPr lang="en-US" sz="2200" dirty="0">
                <a:solidFill>
                  <a:srgbClr val="000000"/>
                </a:solidFill>
                <a:latin typeface="+mj-lt"/>
              </a:rPr>
              <a:t>Curate content</a:t>
            </a:r>
          </a:p>
          <a:p>
            <a:pPr lvl="1"/>
            <a:r>
              <a:rPr lang="en-US" sz="2200" b="0" i="0" dirty="0">
                <a:solidFill>
                  <a:srgbClr val="000000"/>
                </a:solidFill>
                <a:effectLst/>
                <a:latin typeface="+mj-lt"/>
              </a:rPr>
              <a:t>Create assessments</a:t>
            </a:r>
          </a:p>
          <a:p>
            <a:pPr lvl="1"/>
            <a:r>
              <a:rPr lang="en-US" sz="2200" b="0" i="0" dirty="0">
                <a:solidFill>
                  <a:srgbClr val="000000"/>
                </a:solidFill>
                <a:effectLst/>
                <a:latin typeface="+mj-lt"/>
              </a:rPr>
              <a:t>Increased integration with LMSs/CMSs</a:t>
            </a:r>
          </a:p>
          <a:p>
            <a:endParaRPr lang="en-US" b="1" dirty="0"/>
          </a:p>
          <a:p>
            <a:endParaRPr lang="en-US" b="1" dirty="0"/>
          </a:p>
          <a:p>
            <a:endParaRPr lang="en-US" dirty="0"/>
          </a:p>
          <a:p>
            <a:endParaRPr lang="en-US" b="1" dirty="0"/>
          </a:p>
          <a:p>
            <a:endParaRPr lang="en-US" b="1" dirty="0"/>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p:txBody>
      </p:sp>
      <p:pic>
        <p:nvPicPr>
          <p:cNvPr id="5" name="Picture 4" descr="A screenshot of a computer&#10;&#10;Description automatically generated">
            <a:hlinkClick r:id="rId3"/>
            <a:extLst>
              <a:ext uri="{FF2B5EF4-FFF2-40B4-BE49-F238E27FC236}">
                <a16:creationId xmlns:a16="http://schemas.microsoft.com/office/drawing/2014/main" id="{B2C7FB07-937B-EC66-81A5-0548FB94BE15}"/>
              </a:ext>
            </a:extLst>
          </p:cNvPr>
          <p:cNvPicPr>
            <a:picLocks noChangeAspect="1"/>
          </p:cNvPicPr>
          <p:nvPr/>
        </p:nvPicPr>
        <p:blipFill>
          <a:blip r:embed="rId4"/>
          <a:stretch>
            <a:fillRect/>
          </a:stretch>
        </p:blipFill>
        <p:spPr>
          <a:xfrm>
            <a:off x="8057636" y="1461591"/>
            <a:ext cx="3868130" cy="1894351"/>
          </a:xfrm>
          <a:prstGeom prst="rect">
            <a:avLst/>
          </a:prstGeom>
          <a:effectLst>
            <a:outerShdw blurRad="50800" dist="38100" dir="2700000" algn="tl" rotWithShape="0">
              <a:prstClr val="black">
                <a:alpha val="40000"/>
              </a:prstClr>
            </a:outerShdw>
          </a:effectLst>
        </p:spPr>
      </p:pic>
      <p:cxnSp>
        <p:nvCxnSpPr>
          <p:cNvPr id="8" name="Straight Connector 7">
            <a:extLst>
              <a:ext uri="{FF2B5EF4-FFF2-40B4-BE49-F238E27FC236}">
                <a16:creationId xmlns:a16="http://schemas.microsoft.com/office/drawing/2014/main" id="{4CDD4D74-2C5B-4445-49AD-B503D90AD60A}"/>
              </a:ext>
            </a:extLst>
          </p:cNvPr>
          <p:cNvCxnSpPr>
            <a:cxnSpLocks/>
          </p:cNvCxnSpPr>
          <p:nvPr/>
        </p:nvCxnSpPr>
        <p:spPr>
          <a:xfrm>
            <a:off x="4326903" y="2704359"/>
            <a:ext cx="3730733" cy="0"/>
          </a:xfrm>
          <a:prstGeom prst="line">
            <a:avLst/>
          </a:prstGeom>
          <a:ln>
            <a:solidFill>
              <a:srgbClr val="5E1E5C"/>
            </a:solidFill>
          </a:ln>
        </p:spPr>
        <p:style>
          <a:lnRef idx="2">
            <a:schemeClr val="accent1"/>
          </a:lnRef>
          <a:fillRef idx="0">
            <a:schemeClr val="accent1"/>
          </a:fillRef>
          <a:effectRef idx="1">
            <a:schemeClr val="accent1"/>
          </a:effectRef>
          <a:fontRef idx="minor">
            <a:schemeClr val="tx1"/>
          </a:fontRef>
        </p:style>
      </p:cxnSp>
      <p:pic>
        <p:nvPicPr>
          <p:cNvPr id="10" name="Picture 9" descr="A screenshot of a cell phone&#10;&#10;Description automatically generated">
            <a:hlinkClick r:id="rId5"/>
            <a:extLst>
              <a:ext uri="{FF2B5EF4-FFF2-40B4-BE49-F238E27FC236}">
                <a16:creationId xmlns:a16="http://schemas.microsoft.com/office/drawing/2014/main" id="{A100D817-8B65-C259-DAB5-C1234D9041BD}"/>
              </a:ext>
            </a:extLst>
          </p:cNvPr>
          <p:cNvPicPr>
            <a:picLocks noChangeAspect="1"/>
          </p:cNvPicPr>
          <p:nvPr/>
        </p:nvPicPr>
        <p:blipFill>
          <a:blip r:embed="rId6"/>
          <a:stretch>
            <a:fillRect/>
          </a:stretch>
        </p:blipFill>
        <p:spPr>
          <a:xfrm>
            <a:off x="8108409" y="3845429"/>
            <a:ext cx="3811035" cy="1946612"/>
          </a:xfrm>
          <a:prstGeom prst="rect">
            <a:avLst/>
          </a:prstGeom>
        </p:spPr>
      </p:pic>
      <p:sp>
        <p:nvSpPr>
          <p:cNvPr id="9" name="Rectangle 8">
            <a:extLst>
              <a:ext uri="{FF2B5EF4-FFF2-40B4-BE49-F238E27FC236}">
                <a16:creationId xmlns:a16="http://schemas.microsoft.com/office/drawing/2014/main" id="{32772AE2-C1F6-D44F-68ED-26A4FCCCBC92}"/>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63CDC75-6958-4A45-7576-E9FE6BE06FE7}"/>
              </a:ext>
            </a:extLst>
          </p:cNvPr>
          <p:cNvSpPr txBox="1">
            <a:spLocks/>
          </p:cNvSpPr>
          <p:nvPr/>
        </p:nvSpPr>
        <p:spPr>
          <a:xfrm>
            <a:off x="838200" y="365125"/>
            <a:ext cx="1051560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My predictions re: AI</a:t>
            </a:r>
          </a:p>
        </p:txBody>
      </p:sp>
    </p:spTree>
    <p:extLst>
      <p:ext uri="{BB962C8B-B14F-4D97-AF65-F5344CB8AC3E}">
        <p14:creationId xmlns:p14="http://schemas.microsoft.com/office/powerpoint/2010/main" val="2163957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1828676" y="1969122"/>
            <a:ext cx="8684390" cy="2919756"/>
          </a:xfrm>
        </p:spPr>
        <p:txBody>
          <a:bodyPr>
            <a:normAutofit/>
          </a:bodyPr>
          <a:lstStyle/>
          <a:p>
            <a:pPr marL="0" indent="0">
              <a:buNone/>
            </a:pPr>
            <a:r>
              <a:rPr lang="en-US" b="0" i="0" dirty="0">
                <a:solidFill>
                  <a:srgbClr val="222222"/>
                </a:solidFill>
                <a:effectLst/>
                <a:highlight>
                  <a:srgbClr val="FFFFFF"/>
                </a:highlight>
                <a:latin typeface="+mj-lt"/>
              </a:rPr>
              <a:t>“Just as instructional designs had to be updated to account for all the changes in affordances of online learning, they will need to be dramatically updated again to account for the new affordances of generative AI.”</a:t>
            </a:r>
          </a:p>
          <a:p>
            <a:pPr marL="0" indent="0" algn="r">
              <a:buNone/>
            </a:pPr>
            <a:r>
              <a:rPr lang="en-US" sz="2000" b="0" i="0" dirty="0">
                <a:solidFill>
                  <a:srgbClr val="222222"/>
                </a:solidFill>
                <a:effectLst/>
                <a:highlight>
                  <a:srgbClr val="FFFFFF"/>
                </a:highlight>
                <a:latin typeface="+mj-lt"/>
                <a:hlinkClick r:id="rId2"/>
              </a:rPr>
              <a:t>Source</a:t>
            </a:r>
            <a:r>
              <a:rPr lang="en-US" sz="2000" b="0" i="0" dirty="0">
                <a:solidFill>
                  <a:srgbClr val="222222"/>
                </a:solidFill>
                <a:effectLst/>
                <a:highlight>
                  <a:srgbClr val="FFFFFF"/>
                </a:highlight>
                <a:latin typeface="+mj-lt"/>
              </a:rPr>
              <a:t> &gt; David Wiley</a:t>
            </a:r>
          </a:p>
        </p:txBody>
      </p:sp>
      <p:pic>
        <p:nvPicPr>
          <p:cNvPr id="1026" name="Picture 2">
            <a:extLst>
              <a:ext uri="{FF2B5EF4-FFF2-40B4-BE49-F238E27FC236}">
                <a16:creationId xmlns:a16="http://schemas.microsoft.com/office/drawing/2014/main" id="{51ADB2F1-CC05-22B3-F25F-0236597DF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720" y="4133589"/>
            <a:ext cx="2103604" cy="21036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DE8F546-BF75-1BBD-0056-B7E81D8E0E9A}"/>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88E5846-093F-7C60-E915-3033039002B7}"/>
              </a:ext>
            </a:extLst>
          </p:cNvPr>
          <p:cNvSpPr txBox="1">
            <a:spLocks/>
          </p:cNvSpPr>
          <p:nvPr/>
        </p:nvSpPr>
        <p:spPr>
          <a:xfrm>
            <a:off x="838200" y="365125"/>
            <a:ext cx="10823222" cy="598043"/>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Generative AI – An insightful quote from David Wiley</a:t>
            </a:r>
          </a:p>
        </p:txBody>
      </p:sp>
    </p:spTree>
    <p:extLst>
      <p:ext uri="{BB962C8B-B14F-4D97-AF65-F5344CB8AC3E}">
        <p14:creationId xmlns:p14="http://schemas.microsoft.com/office/powerpoint/2010/main" val="768265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watering can pouring water into a shovel&#10;&#10;Description automatically generated">
            <a:extLst>
              <a:ext uri="{FF2B5EF4-FFF2-40B4-BE49-F238E27FC236}">
                <a16:creationId xmlns:a16="http://schemas.microsoft.com/office/drawing/2014/main" id="{4C0F9353-CDD3-0AEB-0F90-DF4390D92B6F}"/>
              </a:ext>
            </a:extLst>
          </p:cNvPr>
          <p:cNvPicPr>
            <a:picLocks noChangeAspect="1"/>
          </p:cNvPicPr>
          <p:nvPr/>
        </p:nvPicPr>
        <p:blipFill>
          <a:blip r:embed="rId2"/>
          <a:stretch>
            <a:fillRect/>
          </a:stretch>
        </p:blipFill>
        <p:spPr>
          <a:xfrm>
            <a:off x="5384800" y="299070"/>
            <a:ext cx="6509385" cy="6259859"/>
          </a:xfrm>
          <a:prstGeom prst="rect">
            <a:avLst/>
          </a:prstGeom>
        </p:spPr>
      </p:pic>
      <p:sp>
        <p:nvSpPr>
          <p:cNvPr id="3" name="Rectangle 2">
            <a:extLst>
              <a:ext uri="{FF2B5EF4-FFF2-40B4-BE49-F238E27FC236}">
                <a16:creationId xmlns:a16="http://schemas.microsoft.com/office/drawing/2014/main" id="{466C903A-9E95-A407-CEE3-93823416C833}"/>
              </a:ext>
            </a:extLst>
          </p:cNvPr>
          <p:cNvSpPr/>
          <p:nvPr/>
        </p:nvSpPr>
        <p:spPr>
          <a:xfrm>
            <a:off x="-1" y="0"/>
            <a:ext cx="4949372" cy="6858000"/>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DAD3C13-BB7A-CFBA-8AA5-830F8C66C0B8}"/>
              </a:ext>
            </a:extLst>
          </p:cNvPr>
          <p:cNvSpPr txBox="1">
            <a:spLocks/>
          </p:cNvSpPr>
          <p:nvPr/>
        </p:nvSpPr>
        <p:spPr>
          <a:xfrm>
            <a:off x="361242" y="1930323"/>
            <a:ext cx="4154310" cy="3258608"/>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FFB61E"/>
                </a:solidFill>
                <a:latin typeface="Google Sans"/>
              </a:rPr>
              <a:t>We need further research re: AI and then to integrate that research into our classrooms.</a:t>
            </a:r>
          </a:p>
        </p:txBody>
      </p:sp>
    </p:spTree>
    <p:extLst>
      <p:ext uri="{BB962C8B-B14F-4D97-AF65-F5344CB8AC3E}">
        <p14:creationId xmlns:p14="http://schemas.microsoft.com/office/powerpoint/2010/main" val="120745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p:txBody>
          <a:bodyPr>
            <a:normAutofit/>
          </a:bodyPr>
          <a:lstStyle/>
          <a:p>
            <a:endParaRPr lang="en-US" b="1" dirty="0"/>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p:txBody>
      </p:sp>
      <p:sp>
        <p:nvSpPr>
          <p:cNvPr id="6" name="Content Placeholder 2">
            <a:extLst>
              <a:ext uri="{FF2B5EF4-FFF2-40B4-BE49-F238E27FC236}">
                <a16:creationId xmlns:a16="http://schemas.microsoft.com/office/drawing/2014/main" id="{D4A629FE-CB68-AE3D-39D5-F84DFE50C0E4}"/>
              </a:ext>
            </a:extLst>
          </p:cNvPr>
          <p:cNvSpPr txBox="1">
            <a:spLocks/>
          </p:cNvSpPr>
          <p:nvPr/>
        </p:nvSpPr>
        <p:spPr>
          <a:xfrm>
            <a:off x="990601" y="1978024"/>
            <a:ext cx="10934300" cy="4879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5"/>
                </a:solidFill>
                <a:latin typeface="+mj-lt"/>
              </a:rPr>
              <a:t>As we look to our students’ futures – and </a:t>
            </a:r>
            <a:r>
              <a:rPr lang="en-US" b="1" i="1" dirty="0">
                <a:solidFill>
                  <a:schemeClr val="accent5"/>
                </a:solidFill>
                <a:latin typeface="+mj-lt"/>
              </a:rPr>
              <a:t>their</a:t>
            </a:r>
            <a:r>
              <a:rPr lang="en-US" b="1" dirty="0">
                <a:solidFill>
                  <a:schemeClr val="accent5"/>
                </a:solidFill>
                <a:latin typeface="+mj-lt"/>
              </a:rPr>
              <a:t> co-existence with AI – what questions should we be asking? Which topics should we be addressing?</a:t>
            </a:r>
            <a:br>
              <a:rPr lang="en-US" b="1" dirty="0">
                <a:latin typeface="+mj-lt"/>
              </a:rPr>
            </a:br>
            <a:endParaRPr lang="en-US" b="1" dirty="0">
              <a:latin typeface="+mj-lt"/>
            </a:endParaRPr>
          </a:p>
          <a:p>
            <a:r>
              <a:rPr lang="en-US" b="1" i="0" dirty="0">
                <a:solidFill>
                  <a:schemeClr val="accent5"/>
                </a:solidFill>
                <a:effectLst/>
                <a:highlight>
                  <a:srgbClr val="FFFFFF"/>
                </a:highlight>
                <a:latin typeface="+mj-lt"/>
              </a:rPr>
              <a:t>How is your organization handling AI?</a:t>
            </a:r>
          </a:p>
          <a:p>
            <a:pPr lvl="1"/>
            <a:r>
              <a:rPr lang="en-US" b="0" i="0" dirty="0">
                <a:solidFill>
                  <a:srgbClr val="222222"/>
                </a:solidFill>
                <a:effectLst/>
                <a:highlight>
                  <a:srgbClr val="FFFFFF"/>
                </a:highlight>
                <a:latin typeface="+mj-lt"/>
              </a:rPr>
              <a:t>With the exponential pace of change and </a:t>
            </a:r>
            <a:br>
              <a:rPr lang="en-US" b="0" i="0" dirty="0">
                <a:solidFill>
                  <a:srgbClr val="222222"/>
                </a:solidFill>
                <a:effectLst/>
                <a:highlight>
                  <a:srgbClr val="FFFFFF"/>
                </a:highlight>
                <a:latin typeface="+mj-lt"/>
              </a:rPr>
            </a:br>
            <a:r>
              <a:rPr lang="en-US" b="0" i="0" dirty="0">
                <a:solidFill>
                  <a:srgbClr val="222222"/>
                </a:solidFill>
                <a:effectLst/>
                <a:highlight>
                  <a:srgbClr val="FFFFFF"/>
                </a:highlight>
                <a:latin typeface="+mj-lt"/>
                <a:hlinkClick r:id="rId3"/>
              </a:rPr>
              <a:t>employers wanting people with AI skills,</a:t>
            </a:r>
            <a:r>
              <a:rPr lang="en-US" b="0" i="0" dirty="0">
                <a:solidFill>
                  <a:srgbClr val="222222"/>
                </a:solidFill>
                <a:effectLst/>
                <a:highlight>
                  <a:srgbClr val="FFFFFF"/>
                </a:highlight>
                <a:latin typeface="+mj-lt"/>
              </a:rPr>
              <a:t> </a:t>
            </a:r>
            <a:br>
              <a:rPr lang="en-US" b="0" i="0" dirty="0">
                <a:solidFill>
                  <a:srgbClr val="222222"/>
                </a:solidFill>
                <a:effectLst/>
                <a:highlight>
                  <a:srgbClr val="FFFFFF"/>
                </a:highlight>
                <a:latin typeface="+mj-lt"/>
              </a:rPr>
            </a:br>
            <a:r>
              <a:rPr lang="en-US" b="0" i="0" dirty="0">
                <a:solidFill>
                  <a:srgbClr val="222222"/>
                </a:solidFill>
                <a:effectLst/>
                <a:highlight>
                  <a:srgbClr val="FFFFFF"/>
                </a:highlight>
                <a:latin typeface="+mj-lt"/>
              </a:rPr>
              <a:t>where does AI stand on your campus?</a:t>
            </a:r>
          </a:p>
          <a:p>
            <a:pPr lvl="1"/>
            <a:r>
              <a:rPr lang="en-US" b="0" i="0" dirty="0">
                <a:solidFill>
                  <a:srgbClr val="222222"/>
                </a:solidFill>
                <a:effectLst/>
                <a:highlight>
                  <a:srgbClr val="FFFFFF"/>
                </a:highlight>
                <a:latin typeface="+mj-lt"/>
              </a:rPr>
              <a:t>Is it working on preparing students for </a:t>
            </a:r>
            <a:br>
              <a:rPr lang="en-US" b="0" i="0" dirty="0">
                <a:solidFill>
                  <a:srgbClr val="222222"/>
                </a:solidFill>
                <a:effectLst/>
                <a:highlight>
                  <a:srgbClr val="FFFFFF"/>
                </a:highlight>
                <a:latin typeface="+mj-lt"/>
              </a:rPr>
            </a:br>
            <a:r>
              <a:rPr lang="en-US" b="0" i="0" dirty="0">
                <a:solidFill>
                  <a:srgbClr val="222222"/>
                </a:solidFill>
                <a:effectLst/>
                <a:highlight>
                  <a:srgbClr val="FFFFFF"/>
                </a:highlight>
                <a:latin typeface="+mj-lt"/>
              </a:rPr>
              <a:t>leveraging AI or is it shutting AI down?</a:t>
            </a:r>
            <a:br>
              <a:rPr lang="en-US" dirty="0"/>
            </a:br>
            <a:endParaRPr lang="en-US" b="0" i="0" dirty="0">
              <a:solidFill>
                <a:srgbClr val="222222"/>
              </a:solidFill>
              <a:effectLst/>
              <a:highlight>
                <a:srgbClr val="FFFFFF"/>
              </a:highlight>
              <a:latin typeface="Arial" panose="020B0604020202020204" pitchFamily="34" charset="0"/>
            </a:endParaRPr>
          </a:p>
          <a:p>
            <a:pPr lvl="1"/>
            <a:endParaRPr lang="en-US" b="1" dirty="0"/>
          </a:p>
          <a:p>
            <a:endParaRPr lang="en-US" b="1" dirty="0"/>
          </a:p>
          <a:p>
            <a:endParaRPr lang="en-US" dirty="0"/>
          </a:p>
          <a:p>
            <a:endParaRPr lang="en-US" b="1" dirty="0"/>
          </a:p>
          <a:p>
            <a:endParaRPr lang="en-US" b="1" dirty="0"/>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a:p>
            <a:endParaRPr lang="en-US" dirty="0"/>
          </a:p>
          <a:p>
            <a:endParaRPr lang="en-US" dirty="0"/>
          </a:p>
        </p:txBody>
      </p:sp>
      <p:pic>
        <p:nvPicPr>
          <p:cNvPr id="5" name="Picture 4" descr="A screenshot of a phone&#10;&#10;Description automatically generated">
            <a:hlinkClick r:id="rId3"/>
            <a:extLst>
              <a:ext uri="{FF2B5EF4-FFF2-40B4-BE49-F238E27FC236}">
                <a16:creationId xmlns:a16="http://schemas.microsoft.com/office/drawing/2014/main" id="{2B4ABA44-C0AB-0A84-1A5C-4619A0B81CA4}"/>
              </a:ext>
            </a:extLst>
          </p:cNvPr>
          <p:cNvPicPr>
            <a:picLocks noChangeAspect="1"/>
          </p:cNvPicPr>
          <p:nvPr/>
        </p:nvPicPr>
        <p:blipFill>
          <a:blip r:embed="rId4"/>
          <a:stretch>
            <a:fillRect/>
          </a:stretch>
        </p:blipFill>
        <p:spPr>
          <a:xfrm>
            <a:off x="8477956" y="3185938"/>
            <a:ext cx="3446945" cy="3486680"/>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58C3C2A1-175F-E211-E8A9-EE5FD8BCC075}"/>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C20FD70-7195-A134-76DD-416A2EBB4486}"/>
              </a:ext>
            </a:extLst>
          </p:cNvPr>
          <p:cNvSpPr txBox="1">
            <a:spLocks/>
          </p:cNvSpPr>
          <p:nvPr/>
        </p:nvSpPr>
        <p:spPr>
          <a:xfrm>
            <a:off x="838200" y="365125"/>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FFB61E"/>
                </a:solidFill>
                <a:latin typeface="Google Sans"/>
              </a:rPr>
              <a:t>Brief small group breakout – 5 minutes</a:t>
            </a:r>
          </a:p>
        </p:txBody>
      </p:sp>
      <p:cxnSp>
        <p:nvCxnSpPr>
          <p:cNvPr id="9" name="Straight Connector 8">
            <a:extLst>
              <a:ext uri="{FF2B5EF4-FFF2-40B4-BE49-F238E27FC236}">
                <a16:creationId xmlns:a16="http://schemas.microsoft.com/office/drawing/2014/main" id="{D23E3899-DB92-00A3-2606-91000EDB6001}"/>
              </a:ext>
            </a:extLst>
          </p:cNvPr>
          <p:cNvCxnSpPr/>
          <p:nvPr/>
        </p:nvCxnSpPr>
        <p:spPr>
          <a:xfrm>
            <a:off x="6762044" y="4621139"/>
            <a:ext cx="1715912"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7373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FFAA09-E7FB-F9EB-74A7-1F16217F9AA5}"/>
              </a:ext>
            </a:extLst>
          </p:cNvPr>
          <p:cNvSpPr/>
          <p:nvPr/>
        </p:nvSpPr>
        <p:spPr>
          <a:xfrm>
            <a:off x="0" y="0"/>
            <a:ext cx="12192000" cy="6858000"/>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B04436-57A6-35DD-4C64-9CE02362112F}"/>
              </a:ext>
            </a:extLst>
          </p:cNvPr>
          <p:cNvSpPr/>
          <p:nvPr/>
        </p:nvSpPr>
        <p:spPr>
          <a:xfrm>
            <a:off x="2137410" y="788670"/>
            <a:ext cx="7360920" cy="5326380"/>
          </a:xfrm>
          <a:prstGeom prst="rect">
            <a:avLst/>
          </a:prstGeom>
          <a:solidFill>
            <a:schemeClr val="tx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ear view mirror of a road&#10;&#10;Description automatically generated">
            <a:extLst>
              <a:ext uri="{FF2B5EF4-FFF2-40B4-BE49-F238E27FC236}">
                <a16:creationId xmlns:a16="http://schemas.microsoft.com/office/drawing/2014/main" id="{8F73AD6E-1E35-E8CB-1925-3A0E7601408A}"/>
              </a:ext>
            </a:extLst>
          </p:cNvPr>
          <p:cNvPicPr>
            <a:picLocks noChangeAspect="1"/>
          </p:cNvPicPr>
          <p:nvPr/>
        </p:nvPicPr>
        <p:blipFill>
          <a:blip r:embed="rId2"/>
          <a:stretch>
            <a:fillRect/>
          </a:stretch>
        </p:blipFill>
        <p:spPr>
          <a:xfrm>
            <a:off x="2286019" y="914400"/>
            <a:ext cx="7005899" cy="5051811"/>
          </a:xfrm>
          <a:prstGeom prst="rect">
            <a:avLst/>
          </a:prstGeom>
        </p:spPr>
      </p:pic>
    </p:spTree>
    <p:extLst>
      <p:ext uri="{BB962C8B-B14F-4D97-AF65-F5344CB8AC3E}">
        <p14:creationId xmlns:p14="http://schemas.microsoft.com/office/powerpoint/2010/main" val="49581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825624"/>
            <a:ext cx="10515600" cy="4950313"/>
          </a:xfrm>
        </p:spPr>
        <p:txBody>
          <a:bodyPr>
            <a:normAutofit/>
          </a:bodyPr>
          <a:lstStyle/>
          <a:p>
            <a:pPr algn="l"/>
            <a:r>
              <a:rPr lang="en-US" sz="2400" dirty="0">
                <a:solidFill>
                  <a:srgbClr val="1F1F1F"/>
                </a:solidFill>
                <a:highlight>
                  <a:srgbClr val="FFFFFF"/>
                </a:highlight>
              </a:rPr>
              <a:t>No time to reflect on how Steve Jobs, Elon Musk, Walt Disney, and other visionaries changed our world!</a:t>
            </a:r>
          </a:p>
          <a:p>
            <a:pPr algn="l"/>
            <a:r>
              <a:rPr lang="en-US" sz="2400" dirty="0">
                <a:solidFill>
                  <a:srgbClr val="1F1F1F"/>
                </a:solidFill>
                <a:highlight>
                  <a:srgbClr val="FFFFFF"/>
                </a:highlight>
              </a:rPr>
              <a:t>But back i</a:t>
            </a:r>
            <a:r>
              <a:rPr lang="en-US" sz="2400" b="0" i="0" dirty="0">
                <a:solidFill>
                  <a:srgbClr val="1F1F1F"/>
                </a:solidFill>
                <a:effectLst/>
                <a:highlight>
                  <a:srgbClr val="FFFFFF"/>
                </a:highlight>
              </a:rPr>
              <a:t>n January, we served at the </a:t>
            </a:r>
            <a:r>
              <a:rPr lang="en-US" sz="2400" b="1" i="0" dirty="0">
                <a:solidFill>
                  <a:srgbClr val="1F1F1F"/>
                </a:solidFill>
                <a:effectLst/>
                <a:highlight>
                  <a:srgbClr val="FFFFFF"/>
                </a:highlight>
                <a:hlinkClick r:id="rId2"/>
              </a:rPr>
              <a:t>Give Kids the World Village</a:t>
            </a:r>
            <a:endParaRPr lang="en-US" sz="2400" b="1" i="0" dirty="0">
              <a:solidFill>
                <a:srgbClr val="1F1F1F"/>
              </a:solidFill>
              <a:effectLst/>
              <a:highlight>
                <a:srgbClr val="FFFFFF"/>
              </a:highlight>
            </a:endParaRPr>
          </a:p>
          <a:p>
            <a:pPr algn="l"/>
            <a:endParaRPr lang="en-US" sz="2400" b="0" i="0" dirty="0">
              <a:solidFill>
                <a:srgbClr val="1F1F1F"/>
              </a:solidFill>
              <a:effectLst/>
              <a:highlight>
                <a:srgbClr val="FFFFFF"/>
              </a:highlight>
            </a:endParaRPr>
          </a:p>
        </p:txBody>
      </p:sp>
      <p:sp>
        <p:nvSpPr>
          <p:cNvPr id="3" name="Rectangle 2">
            <a:extLst>
              <a:ext uri="{FF2B5EF4-FFF2-40B4-BE49-F238E27FC236}">
                <a16:creationId xmlns:a16="http://schemas.microsoft.com/office/drawing/2014/main" id="{00408F48-0D10-E5B6-A297-FEE0C4436541}"/>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B7582B6-6F49-497C-464E-BD446C320625}"/>
              </a:ext>
            </a:extLst>
          </p:cNvPr>
          <p:cNvSpPr txBox="1">
            <a:spLocks/>
          </p:cNvSpPr>
          <p:nvPr/>
        </p:nvSpPr>
        <p:spPr>
          <a:xfrm>
            <a:off x="838200" y="365125"/>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The power of a vision!</a:t>
            </a:r>
          </a:p>
        </p:txBody>
      </p:sp>
      <p:pic>
        <p:nvPicPr>
          <p:cNvPr id="5" name="Picture 4" descr="A screenshot of a home&#10;&#10;Description automatically generated">
            <a:extLst>
              <a:ext uri="{FF2B5EF4-FFF2-40B4-BE49-F238E27FC236}">
                <a16:creationId xmlns:a16="http://schemas.microsoft.com/office/drawing/2014/main" id="{5257800D-7100-7128-DD5A-D2D18F219231}"/>
              </a:ext>
            </a:extLst>
          </p:cNvPr>
          <p:cNvPicPr>
            <a:picLocks noChangeAspect="1"/>
          </p:cNvPicPr>
          <p:nvPr/>
        </p:nvPicPr>
        <p:blipFill rotWithShape="1">
          <a:blip r:embed="rId3"/>
          <a:srcRect b="19964"/>
          <a:stretch/>
        </p:blipFill>
        <p:spPr>
          <a:xfrm>
            <a:off x="838200" y="3540229"/>
            <a:ext cx="6469520" cy="2952646"/>
          </a:xfrm>
          <a:prstGeom prst="rect">
            <a:avLst/>
          </a:prstGeom>
        </p:spPr>
      </p:pic>
      <p:pic>
        <p:nvPicPr>
          <p:cNvPr id="1026" name="Picture 2">
            <a:extLst>
              <a:ext uri="{FF2B5EF4-FFF2-40B4-BE49-F238E27FC236}">
                <a16:creationId xmlns:a16="http://schemas.microsoft.com/office/drawing/2014/main" id="{C9C89EF8-04A9-D07F-92D6-3D1A0E9F3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0980" y="3565624"/>
            <a:ext cx="4098077" cy="273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804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F4488D-24F3-E832-7433-8E0B81F38061}"/>
              </a:ext>
            </a:extLst>
          </p:cNvPr>
          <p:cNvSpPr/>
          <p:nvPr/>
        </p:nvSpPr>
        <p:spPr>
          <a:xfrm>
            <a:off x="0" y="-92561"/>
            <a:ext cx="12192000" cy="6858000"/>
          </a:xfrm>
          <a:prstGeom prst="rect">
            <a:avLst/>
          </a:prstGeom>
          <a:solidFill>
            <a:schemeClr val="tx1"/>
          </a:solidFill>
          <a:ln>
            <a:solidFill>
              <a:schemeClr val="tx1"/>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pic>
        <p:nvPicPr>
          <p:cNvPr id="3" name="Picture 2" descr="A large crowd of people standing in front of trains&#10;&#10;Description automatically generated">
            <a:extLst>
              <a:ext uri="{FF2B5EF4-FFF2-40B4-BE49-F238E27FC236}">
                <a16:creationId xmlns:a16="http://schemas.microsoft.com/office/drawing/2014/main" id="{D0B9E6EA-0258-BC0E-72A2-92B6A49325CC}"/>
              </a:ext>
            </a:extLst>
          </p:cNvPr>
          <p:cNvPicPr>
            <a:picLocks noChangeAspect="1"/>
          </p:cNvPicPr>
          <p:nvPr/>
        </p:nvPicPr>
        <p:blipFill>
          <a:blip r:embed="rId3"/>
          <a:stretch>
            <a:fillRect/>
          </a:stretch>
        </p:blipFill>
        <p:spPr>
          <a:xfrm>
            <a:off x="4476479" y="190320"/>
            <a:ext cx="2669238" cy="1901497"/>
          </a:xfrm>
          <a:prstGeom prst="rect">
            <a:avLst/>
          </a:prstGeom>
        </p:spPr>
      </p:pic>
      <p:pic>
        <p:nvPicPr>
          <p:cNvPr id="7" name="Picture 6" descr="A group of men standing in front of a stone wall&#10;&#10;Description automatically generated">
            <a:extLst>
              <a:ext uri="{FF2B5EF4-FFF2-40B4-BE49-F238E27FC236}">
                <a16:creationId xmlns:a16="http://schemas.microsoft.com/office/drawing/2014/main" id="{A2F628A2-9EA6-97C6-5764-0695EADBE1BA}"/>
              </a:ext>
            </a:extLst>
          </p:cNvPr>
          <p:cNvPicPr>
            <a:picLocks noChangeAspect="1"/>
          </p:cNvPicPr>
          <p:nvPr/>
        </p:nvPicPr>
        <p:blipFill>
          <a:blip r:embed="rId4"/>
          <a:stretch>
            <a:fillRect/>
          </a:stretch>
        </p:blipFill>
        <p:spPr>
          <a:xfrm>
            <a:off x="4476479" y="2380294"/>
            <a:ext cx="2669238" cy="1912290"/>
          </a:xfrm>
          <a:prstGeom prst="rect">
            <a:avLst/>
          </a:prstGeom>
        </p:spPr>
      </p:pic>
      <p:pic>
        <p:nvPicPr>
          <p:cNvPr id="9" name="Picture 8" descr="A group of prisoners working in a trench&#10;&#10;Description automatically generated">
            <a:extLst>
              <a:ext uri="{FF2B5EF4-FFF2-40B4-BE49-F238E27FC236}">
                <a16:creationId xmlns:a16="http://schemas.microsoft.com/office/drawing/2014/main" id="{25AF0101-17B1-CE53-37A0-94016F809CC4}"/>
              </a:ext>
            </a:extLst>
          </p:cNvPr>
          <p:cNvPicPr>
            <a:picLocks noChangeAspect="1"/>
          </p:cNvPicPr>
          <p:nvPr/>
        </p:nvPicPr>
        <p:blipFill>
          <a:blip r:embed="rId5"/>
          <a:stretch>
            <a:fillRect/>
          </a:stretch>
        </p:blipFill>
        <p:spPr>
          <a:xfrm>
            <a:off x="7422648" y="190320"/>
            <a:ext cx="4302217" cy="6257769"/>
          </a:xfrm>
          <a:prstGeom prst="rect">
            <a:avLst/>
          </a:prstGeom>
        </p:spPr>
      </p:pic>
      <p:pic>
        <p:nvPicPr>
          <p:cNvPr id="13" name="Picture 12" descr="A group of children in striped scarves standing behind a barbed wire fence&#10;&#10;Description automatically generated">
            <a:extLst>
              <a:ext uri="{FF2B5EF4-FFF2-40B4-BE49-F238E27FC236}">
                <a16:creationId xmlns:a16="http://schemas.microsoft.com/office/drawing/2014/main" id="{020172C8-9E1D-3697-EEB5-026C8050EE2B}"/>
              </a:ext>
            </a:extLst>
          </p:cNvPr>
          <p:cNvPicPr>
            <a:picLocks noChangeAspect="1"/>
          </p:cNvPicPr>
          <p:nvPr/>
        </p:nvPicPr>
        <p:blipFill>
          <a:blip r:embed="rId6"/>
          <a:stretch>
            <a:fillRect/>
          </a:stretch>
        </p:blipFill>
        <p:spPr>
          <a:xfrm>
            <a:off x="4476479" y="4552431"/>
            <a:ext cx="2669238" cy="1913265"/>
          </a:xfrm>
          <a:prstGeom prst="rect">
            <a:avLst/>
          </a:prstGeom>
        </p:spPr>
      </p:pic>
      <p:grpSp>
        <p:nvGrpSpPr>
          <p:cNvPr id="17" name="Group 16">
            <a:extLst>
              <a:ext uri="{FF2B5EF4-FFF2-40B4-BE49-F238E27FC236}">
                <a16:creationId xmlns:a16="http://schemas.microsoft.com/office/drawing/2014/main" id="{961C694C-E573-B6B6-BE1D-047FCB03C1BD}"/>
              </a:ext>
            </a:extLst>
          </p:cNvPr>
          <p:cNvGrpSpPr/>
          <p:nvPr/>
        </p:nvGrpSpPr>
        <p:grpSpPr>
          <a:xfrm>
            <a:off x="399477" y="170442"/>
            <a:ext cx="3675563" cy="5494864"/>
            <a:chOff x="151002" y="92562"/>
            <a:chExt cx="3695441" cy="5592622"/>
          </a:xfrm>
        </p:grpSpPr>
        <p:sp>
          <p:nvSpPr>
            <p:cNvPr id="16" name="Rectangle 15">
              <a:extLst>
                <a:ext uri="{FF2B5EF4-FFF2-40B4-BE49-F238E27FC236}">
                  <a16:creationId xmlns:a16="http://schemas.microsoft.com/office/drawing/2014/main" id="{250248F4-D4AC-CFC9-C909-B56B70F17B02}"/>
                </a:ext>
              </a:extLst>
            </p:cNvPr>
            <p:cNvSpPr/>
            <p:nvPr/>
          </p:nvSpPr>
          <p:spPr>
            <a:xfrm>
              <a:off x="151002" y="92562"/>
              <a:ext cx="3695441" cy="5592622"/>
            </a:xfrm>
            <a:prstGeom prst="rect">
              <a:avLst/>
            </a:prstGeom>
            <a:solidFill>
              <a:schemeClr val="bg1">
                <a:lumMod val="50000"/>
              </a:schemeClr>
            </a:solidFill>
            <a:scene3d>
              <a:camera prst="orthographicFront"/>
              <a:lightRig rig="threePt" dir="t"/>
            </a:scene3d>
            <a:sp3d>
              <a:bevelT w="508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erson holding his head&#10;&#10;Description automatically generated">
              <a:extLst>
                <a:ext uri="{FF2B5EF4-FFF2-40B4-BE49-F238E27FC236}">
                  <a16:creationId xmlns:a16="http://schemas.microsoft.com/office/drawing/2014/main" id="{23E7EBAA-5299-C374-DA08-9034563C937A}"/>
                </a:ext>
              </a:extLst>
            </p:cNvPr>
            <p:cNvPicPr>
              <a:picLocks noChangeAspect="1"/>
            </p:cNvPicPr>
            <p:nvPr/>
          </p:nvPicPr>
          <p:blipFill>
            <a:blip r:embed="rId7"/>
            <a:stretch>
              <a:fillRect/>
            </a:stretch>
          </p:blipFill>
          <p:spPr>
            <a:xfrm>
              <a:off x="257527" y="201981"/>
              <a:ext cx="3488826" cy="5373784"/>
            </a:xfrm>
            <a:prstGeom prst="rect">
              <a:avLst/>
            </a:prstGeom>
            <a:scene3d>
              <a:camera prst="orthographicFront"/>
              <a:lightRig rig="threePt" dir="t"/>
            </a:scene3d>
            <a:sp3d>
              <a:bevelT prst="angle"/>
            </a:sp3d>
          </p:spPr>
        </p:pic>
      </p:grpSp>
    </p:spTree>
    <p:extLst>
      <p:ext uri="{BB962C8B-B14F-4D97-AF65-F5344CB8AC3E}">
        <p14:creationId xmlns:p14="http://schemas.microsoft.com/office/powerpoint/2010/main" val="1121736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a:extLst>
              <a:ext uri="{FF2B5EF4-FFF2-40B4-BE49-F238E27FC236}">
                <a16:creationId xmlns:a16="http://schemas.microsoft.com/office/drawing/2014/main" id="{821A45F2-29D4-FED3-25AE-D9F25EF4D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558" y="2611330"/>
            <a:ext cx="5821469" cy="38809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house with a sign in front of it&#10;&#10;Description automatically generated">
            <a:extLst>
              <a:ext uri="{FF2B5EF4-FFF2-40B4-BE49-F238E27FC236}">
                <a16:creationId xmlns:a16="http://schemas.microsoft.com/office/drawing/2014/main" id="{AEC8001D-B7BF-592E-447D-568864384F13}"/>
              </a:ext>
            </a:extLst>
          </p:cNvPr>
          <p:cNvPicPr>
            <a:picLocks noChangeAspect="1"/>
          </p:cNvPicPr>
          <p:nvPr/>
        </p:nvPicPr>
        <p:blipFill>
          <a:blip r:embed="rId4"/>
          <a:stretch>
            <a:fillRect/>
          </a:stretch>
        </p:blipFill>
        <p:spPr>
          <a:xfrm>
            <a:off x="4295556" y="224117"/>
            <a:ext cx="3229632" cy="2153088"/>
          </a:xfrm>
          <a:prstGeom prst="rect">
            <a:avLst/>
          </a:prstGeom>
        </p:spPr>
      </p:pic>
      <p:pic>
        <p:nvPicPr>
          <p:cNvPr id="1030" name="Picture 6" descr="Give Kids The World Village">
            <a:extLst>
              <a:ext uri="{FF2B5EF4-FFF2-40B4-BE49-F238E27FC236}">
                <a16:creationId xmlns:a16="http://schemas.microsoft.com/office/drawing/2014/main" id="{6A62A30B-E7C1-55AA-8368-D350FB2F5E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66" y="2668334"/>
            <a:ext cx="5708373" cy="38132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ve Kids the World Village - Wikipedia">
            <a:extLst>
              <a:ext uri="{FF2B5EF4-FFF2-40B4-BE49-F238E27FC236}">
                <a16:creationId xmlns:a16="http://schemas.microsoft.com/office/drawing/2014/main" id="{90B7563C-266B-ED53-B2CB-BF6005F1D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393" y="224117"/>
            <a:ext cx="3816249" cy="21530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40DE99F-5944-C310-28F5-C12EAB1C2862}"/>
              </a:ext>
            </a:extLst>
          </p:cNvPr>
          <p:cNvSpPr/>
          <p:nvPr/>
        </p:nvSpPr>
        <p:spPr>
          <a:xfrm>
            <a:off x="7525188" y="0"/>
            <a:ext cx="4590612" cy="3299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Give Kids the World Village Unveils New Fully Accessible Attraction">
            <a:extLst>
              <a:ext uri="{FF2B5EF4-FFF2-40B4-BE49-F238E27FC236}">
                <a16:creationId xmlns:a16="http://schemas.microsoft.com/office/drawing/2014/main" id="{E1716F9B-2662-6F71-1F85-1B2DF2DDC4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0816" y="224117"/>
            <a:ext cx="4270211" cy="285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546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825624"/>
            <a:ext cx="10823222" cy="3886244"/>
          </a:xfrm>
        </p:spPr>
        <p:txBody>
          <a:bodyPr>
            <a:normAutofit/>
          </a:bodyPr>
          <a:lstStyle/>
          <a:p>
            <a:pPr marL="0" indent="0" algn="l">
              <a:buNone/>
            </a:pPr>
            <a:r>
              <a:rPr lang="en-US" b="1" i="0" dirty="0">
                <a:solidFill>
                  <a:schemeClr val="accent5"/>
                </a:solidFill>
                <a:effectLst/>
                <a:highlight>
                  <a:srgbClr val="FFFFFF"/>
                </a:highlight>
              </a:rPr>
              <a:t>Questions to reflect upon later on:</a:t>
            </a:r>
            <a:br>
              <a:rPr lang="en-US" b="1" i="0" dirty="0">
                <a:solidFill>
                  <a:schemeClr val="accent5"/>
                </a:solidFill>
                <a:effectLst/>
                <a:highlight>
                  <a:srgbClr val="FFFFFF"/>
                </a:highlight>
              </a:rPr>
            </a:br>
            <a:endParaRPr lang="en-US" b="1" i="0" dirty="0">
              <a:solidFill>
                <a:schemeClr val="accent5"/>
              </a:solidFill>
              <a:effectLst/>
              <a:highlight>
                <a:srgbClr val="FFFFFF"/>
              </a:highlight>
            </a:endParaRPr>
          </a:p>
          <a:p>
            <a:pPr lvl="1"/>
            <a:r>
              <a:rPr lang="en-US" b="1" i="0" dirty="0">
                <a:solidFill>
                  <a:schemeClr val="accent5"/>
                </a:solidFill>
                <a:effectLst/>
                <a:highlight>
                  <a:srgbClr val="FFFFFF"/>
                </a:highlight>
              </a:rPr>
              <a:t>What vision is your organization pursuing? </a:t>
            </a:r>
            <a:r>
              <a:rPr lang="en-US" b="1" dirty="0">
                <a:solidFill>
                  <a:schemeClr val="accent5"/>
                </a:solidFill>
                <a:highlight>
                  <a:srgbClr val="FFFFFF"/>
                </a:highlight>
              </a:rPr>
              <a:t>Can you and other employees articulate it?</a:t>
            </a:r>
          </a:p>
          <a:p>
            <a:pPr lvl="2"/>
            <a:r>
              <a:rPr lang="en-US" sz="2400" dirty="0">
                <a:solidFill>
                  <a:schemeClr val="accent5"/>
                </a:solidFill>
                <a:highlight>
                  <a:srgbClr val="FFFFFF"/>
                </a:highlight>
              </a:rPr>
              <a:t>Do you know where you fit in in regards to realizing that vision?</a:t>
            </a:r>
            <a:br>
              <a:rPr lang="en-US" b="1" dirty="0">
                <a:solidFill>
                  <a:schemeClr val="accent5"/>
                </a:solidFill>
                <a:highlight>
                  <a:srgbClr val="FFFFFF"/>
                </a:highlight>
              </a:rPr>
            </a:br>
            <a:endParaRPr lang="en-US" b="1" i="0" dirty="0">
              <a:solidFill>
                <a:schemeClr val="accent5"/>
              </a:solidFill>
              <a:effectLst/>
              <a:highlight>
                <a:srgbClr val="FFFFFF"/>
              </a:highlight>
            </a:endParaRPr>
          </a:p>
          <a:p>
            <a:pPr lvl="1" fontAlgn="b"/>
            <a:r>
              <a:rPr lang="en-US" b="1" dirty="0">
                <a:solidFill>
                  <a:schemeClr val="accent5"/>
                </a:solidFill>
                <a:highlight>
                  <a:srgbClr val="FFFFFF"/>
                </a:highlight>
              </a:rPr>
              <a:t>Are there any obstacles to you, your group, or your department in realizing it?</a:t>
            </a:r>
          </a:p>
        </p:txBody>
      </p:sp>
      <p:sp>
        <p:nvSpPr>
          <p:cNvPr id="3" name="Rectangle 2">
            <a:extLst>
              <a:ext uri="{FF2B5EF4-FFF2-40B4-BE49-F238E27FC236}">
                <a16:creationId xmlns:a16="http://schemas.microsoft.com/office/drawing/2014/main" id="{DE29D273-936C-3F2F-3AD0-632E26325E7A}"/>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7E45DD4-445D-66F0-D327-E8753DB61EA2}"/>
              </a:ext>
            </a:extLst>
          </p:cNvPr>
          <p:cNvSpPr txBox="1">
            <a:spLocks/>
          </p:cNvSpPr>
          <p:nvPr/>
        </p:nvSpPr>
        <p:spPr>
          <a:xfrm>
            <a:off x="838200" y="365125"/>
            <a:ext cx="10823222" cy="598043"/>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Lessons from the </a:t>
            </a:r>
            <a:r>
              <a:rPr lang="en-US" b="1" dirty="0" err="1">
                <a:solidFill>
                  <a:schemeClr val="bg1"/>
                </a:solidFill>
                <a:latin typeface="Google Sans"/>
              </a:rPr>
              <a:t>corp</a:t>
            </a:r>
            <a:r>
              <a:rPr lang="en-US" b="1" dirty="0">
                <a:solidFill>
                  <a:schemeClr val="bg1"/>
                </a:solidFill>
                <a:latin typeface="Google Sans"/>
              </a:rPr>
              <a:t> world: The power of a vision!</a:t>
            </a:r>
          </a:p>
        </p:txBody>
      </p:sp>
    </p:spTree>
    <p:extLst>
      <p:ext uri="{BB962C8B-B14F-4D97-AF65-F5344CB8AC3E}">
        <p14:creationId xmlns:p14="http://schemas.microsoft.com/office/powerpoint/2010/main" val="1788705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BFF42A-DDAF-22B3-0649-DA2BE81D50E6}"/>
              </a:ext>
            </a:extLst>
          </p:cNvPr>
          <p:cNvSpPr/>
          <p:nvPr/>
        </p:nvSpPr>
        <p:spPr>
          <a:xfrm>
            <a:off x="0" y="0"/>
            <a:ext cx="12192000" cy="6858000"/>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9ADCB3-F564-293A-28B3-6EE5FEB9DF26}"/>
              </a:ext>
            </a:extLst>
          </p:cNvPr>
          <p:cNvSpPr/>
          <p:nvPr/>
        </p:nvSpPr>
        <p:spPr>
          <a:xfrm>
            <a:off x="2137410" y="788670"/>
            <a:ext cx="7360920" cy="5326380"/>
          </a:xfrm>
          <a:prstGeom prst="rect">
            <a:avLst/>
          </a:prstGeom>
          <a:solidFill>
            <a:schemeClr val="tx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ar view mirror of a road&#10;&#10;Description automatically generated">
            <a:extLst>
              <a:ext uri="{FF2B5EF4-FFF2-40B4-BE49-F238E27FC236}">
                <a16:creationId xmlns:a16="http://schemas.microsoft.com/office/drawing/2014/main" id="{008EEAE1-40A3-0740-A272-DCCD2B90F515}"/>
              </a:ext>
            </a:extLst>
          </p:cNvPr>
          <p:cNvPicPr>
            <a:picLocks noChangeAspect="1"/>
          </p:cNvPicPr>
          <p:nvPr/>
        </p:nvPicPr>
        <p:blipFill>
          <a:blip r:embed="rId2"/>
          <a:stretch>
            <a:fillRect/>
          </a:stretch>
        </p:blipFill>
        <p:spPr>
          <a:xfrm>
            <a:off x="2341782" y="914011"/>
            <a:ext cx="6975621" cy="5029978"/>
          </a:xfrm>
          <a:prstGeom prst="rect">
            <a:avLst/>
          </a:prstGeom>
        </p:spPr>
      </p:pic>
    </p:spTree>
    <p:extLst>
      <p:ext uri="{BB962C8B-B14F-4D97-AF65-F5344CB8AC3E}">
        <p14:creationId xmlns:p14="http://schemas.microsoft.com/office/powerpoint/2010/main" val="1727269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73C84-8D99-0E5D-0591-1B904AFA1687}"/>
              </a:ext>
            </a:extLst>
          </p:cNvPr>
          <p:cNvSpPr/>
          <p:nvPr/>
        </p:nvSpPr>
        <p:spPr>
          <a:xfrm>
            <a:off x="-1" y="4104394"/>
            <a:ext cx="12192000" cy="1406251"/>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7C19E9-31D7-798D-8514-64D5A5EFF093}"/>
              </a:ext>
            </a:extLst>
          </p:cNvPr>
          <p:cNvSpPr/>
          <p:nvPr/>
        </p:nvSpPr>
        <p:spPr>
          <a:xfrm>
            <a:off x="-3" y="4189845"/>
            <a:ext cx="12192000" cy="2654603"/>
          </a:xfrm>
          <a:prstGeom prst="rect">
            <a:avLst/>
          </a:prstGeom>
          <a:solidFill>
            <a:schemeClr val="tx1"/>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a:xfrm>
            <a:off x="838200" y="1912602"/>
            <a:ext cx="10109886" cy="2028579"/>
          </a:xfrm>
        </p:spPr>
        <p:txBody>
          <a:bodyPr>
            <a:normAutofit/>
          </a:bodyPr>
          <a:lstStyle/>
          <a:p>
            <a:pPr algn="l"/>
            <a:r>
              <a:rPr lang="en-US" b="0" i="0" dirty="0">
                <a:solidFill>
                  <a:srgbClr val="0D0D0D"/>
                </a:solidFill>
                <a:effectLst/>
                <a:highlight>
                  <a:srgbClr val="FFFFFF"/>
                </a:highlight>
                <a:latin typeface="Söhne"/>
              </a:rPr>
              <a:t>AI systems that can process and </a:t>
            </a:r>
            <a:r>
              <a:rPr lang="en-US" dirty="0">
                <a:solidFill>
                  <a:srgbClr val="0D0D0D"/>
                </a:solidFill>
                <a:highlight>
                  <a:srgbClr val="FFFFFF"/>
                </a:highlight>
                <a:latin typeface="Söhne"/>
              </a:rPr>
              <a:t>understand multiple types of data or modes of information</a:t>
            </a:r>
          </a:p>
          <a:p>
            <a:pPr algn="l"/>
            <a:r>
              <a:rPr lang="en-US" b="0" i="0" dirty="0">
                <a:solidFill>
                  <a:srgbClr val="0D0D0D"/>
                </a:solidFill>
                <a:effectLst/>
                <a:highlight>
                  <a:srgbClr val="FFFFFF"/>
                </a:highlight>
                <a:latin typeface="Söhne"/>
              </a:rPr>
              <a:t>Typically includes text, images, audio, &amp; video; sometimes code</a:t>
            </a:r>
          </a:p>
          <a:p>
            <a:pPr algn="l"/>
            <a:r>
              <a:rPr lang="en-US" b="0" i="0" dirty="0">
                <a:solidFill>
                  <a:srgbClr val="0D0D0D"/>
                </a:solidFill>
                <a:effectLst/>
                <a:highlight>
                  <a:srgbClr val="FFFFFF"/>
                </a:highlight>
                <a:latin typeface="Söhne"/>
              </a:rPr>
              <a:t>Can reason across multiple media, mimicking what humans do</a:t>
            </a:r>
            <a:endParaRPr lang="en-US" dirty="0"/>
          </a:p>
          <a:p>
            <a:endParaRPr lang="en-US" dirty="0"/>
          </a:p>
          <a:p>
            <a:endParaRPr lang="en-US" dirty="0"/>
          </a:p>
          <a:p>
            <a:endParaRPr lang="en-US" dirty="0"/>
          </a:p>
        </p:txBody>
      </p:sp>
      <p:sp>
        <p:nvSpPr>
          <p:cNvPr id="4" name="Rectangle 3">
            <a:extLst>
              <a:ext uri="{FF2B5EF4-FFF2-40B4-BE49-F238E27FC236}">
                <a16:creationId xmlns:a16="http://schemas.microsoft.com/office/drawing/2014/main" id="{50192F7A-1B74-7E98-537F-0DBB05456E7A}"/>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4A41629-EB51-4EE3-E8D5-869B92BC1087}"/>
              </a:ext>
            </a:extLst>
          </p:cNvPr>
          <p:cNvSpPr txBox="1">
            <a:spLocks/>
          </p:cNvSpPr>
          <p:nvPr/>
        </p:nvSpPr>
        <p:spPr>
          <a:xfrm>
            <a:off x="838200" y="328549"/>
            <a:ext cx="10515600" cy="93941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Google Sans"/>
              </a:rPr>
              <a:t>What is multimodal Artificial Intelligence (AI)?</a:t>
            </a:r>
          </a:p>
        </p:txBody>
      </p:sp>
      <p:pic>
        <p:nvPicPr>
          <p:cNvPr id="6" name="Picture 5" descr="A colorful lights and a black background&#10;&#10;Description automatically generated with medium confidence">
            <a:extLst>
              <a:ext uri="{FF2B5EF4-FFF2-40B4-BE49-F238E27FC236}">
                <a16:creationId xmlns:a16="http://schemas.microsoft.com/office/drawing/2014/main" id="{0C2DF213-7BF9-8D3D-8CBD-B7C47EEE51D8}"/>
              </a:ext>
            </a:extLst>
          </p:cNvPr>
          <p:cNvPicPr>
            <a:picLocks noChangeAspect="1"/>
          </p:cNvPicPr>
          <p:nvPr/>
        </p:nvPicPr>
        <p:blipFill rotWithShape="1">
          <a:blip r:embed="rId3"/>
          <a:srcRect b="20650"/>
          <a:stretch/>
        </p:blipFill>
        <p:spPr>
          <a:xfrm>
            <a:off x="139700" y="4366359"/>
            <a:ext cx="11849100" cy="2289943"/>
          </a:xfrm>
          <a:prstGeom prst="rect">
            <a:avLst/>
          </a:prstGeom>
        </p:spPr>
      </p:pic>
    </p:spTree>
    <p:extLst>
      <p:ext uri="{BB962C8B-B14F-4D97-AF65-F5344CB8AC3E}">
        <p14:creationId xmlns:p14="http://schemas.microsoft.com/office/powerpoint/2010/main" val="1843743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B5E9A48-15A5-1A64-89FD-A4EFAF3B0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19606"/>
            <a:ext cx="4982606" cy="49826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165C95-4888-F620-A5B7-729B43087F0F}"/>
              </a:ext>
            </a:extLst>
          </p:cNvPr>
          <p:cNvSpPr txBox="1"/>
          <p:nvPr/>
        </p:nvSpPr>
        <p:spPr>
          <a:xfrm>
            <a:off x="6249811" y="1751617"/>
            <a:ext cx="5252053" cy="3354765"/>
          </a:xfrm>
          <a:prstGeom prst="rect">
            <a:avLst/>
          </a:prstGeom>
          <a:noFill/>
        </p:spPr>
        <p:txBody>
          <a:bodyPr wrap="square" rtlCol="0">
            <a:spAutoFit/>
          </a:bodyPr>
          <a:lstStyle/>
          <a:p>
            <a:r>
              <a:rPr lang="en-US" sz="2400" b="1" dirty="0">
                <a:solidFill>
                  <a:schemeClr val="accent6">
                    <a:lumMod val="75000"/>
                  </a:schemeClr>
                </a:solidFill>
                <a:effectLst/>
                <a:latin typeface="+mj-lt"/>
              </a:rPr>
              <a:t>"I've been predicting that by 2030 the largest company on the internet is going to be an education-based company* that we haven't heard of yet," </a:t>
            </a:r>
            <a:r>
              <a:rPr lang="en-US" sz="2400" b="0" dirty="0">
                <a:solidFill>
                  <a:schemeClr val="accent6">
                    <a:lumMod val="75000"/>
                  </a:schemeClr>
                </a:solidFill>
                <a:effectLst/>
                <a:latin typeface="+mj-lt"/>
              </a:rPr>
              <a:t>Frey, the senior futurist at the DaVinci Institute think tank, tells Business Insider.</a:t>
            </a:r>
          </a:p>
          <a:p>
            <a:endParaRPr lang="en-US" sz="2400" i="1" dirty="0">
              <a:solidFill>
                <a:srgbClr val="000000"/>
              </a:solidFill>
              <a:latin typeface="Verdana" panose="020B0604030504040204" pitchFamily="34" charset="0"/>
            </a:endParaRPr>
          </a:p>
          <a:p>
            <a:pPr algn="r"/>
            <a:r>
              <a:rPr lang="en-US" sz="2000" dirty="0">
                <a:solidFill>
                  <a:srgbClr val="000000"/>
                </a:solidFill>
                <a:latin typeface="+mj-lt"/>
                <a:hlinkClick r:id="rId4"/>
              </a:rPr>
              <a:t>Thomas Frey –  Business Insider – 12/27/16</a:t>
            </a:r>
            <a:endParaRPr lang="en-US" sz="2000" dirty="0">
              <a:latin typeface="+mj-lt"/>
            </a:endParaRPr>
          </a:p>
        </p:txBody>
      </p:sp>
      <p:sp>
        <p:nvSpPr>
          <p:cNvPr id="4" name="Rectangle 3">
            <a:extLst>
              <a:ext uri="{FF2B5EF4-FFF2-40B4-BE49-F238E27FC236}">
                <a16:creationId xmlns:a16="http://schemas.microsoft.com/office/drawing/2014/main" id="{42FD1752-1A25-5328-B336-3057F70D6F01}"/>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3742267-CF48-C60D-F77B-8E106A319232}"/>
              </a:ext>
            </a:extLst>
          </p:cNvPr>
          <p:cNvSpPr txBox="1">
            <a:spLocks/>
          </p:cNvSpPr>
          <p:nvPr/>
        </p:nvSpPr>
        <p:spPr>
          <a:xfrm>
            <a:off x="838200" y="352599"/>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Learning from the Living [AI-Based Class] Room</a:t>
            </a:r>
          </a:p>
        </p:txBody>
      </p:sp>
      <p:sp>
        <p:nvSpPr>
          <p:cNvPr id="8" name="TextBox 7">
            <a:extLst>
              <a:ext uri="{FF2B5EF4-FFF2-40B4-BE49-F238E27FC236}">
                <a16:creationId xmlns:a16="http://schemas.microsoft.com/office/drawing/2014/main" id="{2AA3ACF8-BBB7-C37F-CACE-47FFC405F25F}"/>
              </a:ext>
            </a:extLst>
          </p:cNvPr>
          <p:cNvSpPr txBox="1"/>
          <p:nvPr/>
        </p:nvSpPr>
        <p:spPr>
          <a:xfrm>
            <a:off x="6249811" y="5451339"/>
            <a:ext cx="5252053" cy="830997"/>
          </a:xfrm>
          <a:prstGeom prst="rect">
            <a:avLst/>
          </a:prstGeom>
          <a:noFill/>
        </p:spPr>
        <p:txBody>
          <a:bodyPr wrap="square" rtlCol="0">
            <a:spAutoFit/>
          </a:bodyPr>
          <a:lstStyle/>
          <a:p>
            <a:r>
              <a:rPr lang="en-US" sz="2400" b="1" dirty="0">
                <a:solidFill>
                  <a:schemeClr val="accent6">
                    <a:lumMod val="75000"/>
                  </a:schemeClr>
                </a:solidFill>
                <a:effectLst/>
                <a:latin typeface="+mj-lt"/>
              </a:rPr>
              <a:t>* DC: Whoever creates this next-gen learning platform.</a:t>
            </a:r>
            <a:endParaRPr lang="en-US" sz="2000" dirty="0">
              <a:latin typeface="+mj-lt"/>
            </a:endParaRPr>
          </a:p>
        </p:txBody>
      </p:sp>
    </p:spTree>
    <p:extLst>
      <p:ext uri="{BB962C8B-B14F-4D97-AF65-F5344CB8AC3E}">
        <p14:creationId xmlns:p14="http://schemas.microsoft.com/office/powerpoint/2010/main" val="38727381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chat&#10;&#10;Description automatically generated">
            <a:hlinkClick r:id="rId3"/>
            <a:extLst>
              <a:ext uri="{FF2B5EF4-FFF2-40B4-BE49-F238E27FC236}">
                <a16:creationId xmlns:a16="http://schemas.microsoft.com/office/drawing/2014/main" id="{38DD5225-9EA5-A36F-F496-FA2B1C47B20D}"/>
              </a:ext>
            </a:extLst>
          </p:cNvPr>
          <p:cNvPicPr>
            <a:picLocks noChangeAspect="1"/>
          </p:cNvPicPr>
          <p:nvPr/>
        </p:nvPicPr>
        <p:blipFill>
          <a:blip r:embed="rId4"/>
          <a:stretch>
            <a:fillRect/>
          </a:stretch>
        </p:blipFill>
        <p:spPr>
          <a:xfrm>
            <a:off x="3242208" y="1416564"/>
            <a:ext cx="4561508" cy="4692277"/>
          </a:xfrm>
          <a:prstGeom prst="rect">
            <a:avLst/>
          </a:prstGeom>
        </p:spPr>
      </p:pic>
      <p:sp>
        <p:nvSpPr>
          <p:cNvPr id="6" name="Rectangle 5">
            <a:extLst>
              <a:ext uri="{FF2B5EF4-FFF2-40B4-BE49-F238E27FC236}">
                <a16:creationId xmlns:a16="http://schemas.microsoft.com/office/drawing/2014/main" id="{3C20F10E-86C8-AA97-B794-24F47DA00AB7}"/>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AF872DB-87D4-7C9A-BD0F-9AADEBC4D2B7}"/>
              </a:ext>
            </a:extLst>
          </p:cNvPr>
          <p:cNvSpPr txBox="1">
            <a:spLocks/>
          </p:cNvSpPr>
          <p:nvPr/>
        </p:nvSpPr>
        <p:spPr>
          <a:xfrm>
            <a:off x="838200" y="352599"/>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Learning from the Living [AI-Based Class] Room</a:t>
            </a:r>
          </a:p>
        </p:txBody>
      </p:sp>
      <p:sp>
        <p:nvSpPr>
          <p:cNvPr id="8" name="TextBox 7">
            <a:extLst>
              <a:ext uri="{FF2B5EF4-FFF2-40B4-BE49-F238E27FC236}">
                <a16:creationId xmlns:a16="http://schemas.microsoft.com/office/drawing/2014/main" id="{1DAD714B-9241-88CE-19CB-6B7694E38E84}"/>
              </a:ext>
            </a:extLst>
          </p:cNvPr>
          <p:cNvSpPr txBox="1"/>
          <p:nvPr/>
        </p:nvSpPr>
        <p:spPr>
          <a:xfrm>
            <a:off x="6431417" y="6242420"/>
            <a:ext cx="1372299" cy="369332"/>
          </a:xfrm>
          <a:prstGeom prst="rect">
            <a:avLst/>
          </a:prstGeom>
          <a:noFill/>
        </p:spPr>
        <p:txBody>
          <a:bodyPr wrap="none" rtlCol="0">
            <a:spAutoFit/>
          </a:bodyPr>
          <a:lstStyle/>
          <a:p>
            <a:r>
              <a:rPr lang="en-US" dirty="0">
                <a:hlinkClick r:id="rId5"/>
              </a:rPr>
              <a:t>On YouTube</a:t>
            </a:r>
            <a:endParaRPr lang="en-US" dirty="0"/>
          </a:p>
        </p:txBody>
      </p:sp>
      <p:sp>
        <p:nvSpPr>
          <p:cNvPr id="9" name="TextBox 8">
            <a:extLst>
              <a:ext uri="{FF2B5EF4-FFF2-40B4-BE49-F238E27FC236}">
                <a16:creationId xmlns:a16="http://schemas.microsoft.com/office/drawing/2014/main" id="{8241DF71-874F-672E-E029-7EF61DB9F91B}"/>
              </a:ext>
            </a:extLst>
          </p:cNvPr>
          <p:cNvSpPr txBox="1"/>
          <p:nvPr/>
        </p:nvSpPr>
        <p:spPr>
          <a:xfrm>
            <a:off x="3420622" y="6242420"/>
            <a:ext cx="1827680" cy="369332"/>
          </a:xfrm>
          <a:prstGeom prst="rect">
            <a:avLst/>
          </a:prstGeom>
          <a:noFill/>
        </p:spPr>
        <p:txBody>
          <a:bodyPr wrap="none" rtlCol="0">
            <a:spAutoFit/>
          </a:bodyPr>
          <a:lstStyle/>
          <a:p>
            <a:r>
              <a:rPr lang="en-US" dirty="0">
                <a:hlinkClick r:id="rId3"/>
              </a:rPr>
              <a:t>On SafeShare.TV</a:t>
            </a:r>
            <a:endParaRPr lang="en-US" dirty="0"/>
          </a:p>
        </p:txBody>
      </p:sp>
    </p:spTree>
    <p:extLst>
      <p:ext uri="{BB962C8B-B14F-4D97-AF65-F5344CB8AC3E}">
        <p14:creationId xmlns:p14="http://schemas.microsoft.com/office/powerpoint/2010/main" val="2186597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4FCA854-3F75-863F-CF1D-52C1851FF2DD}"/>
              </a:ext>
            </a:extLst>
          </p:cNvPr>
          <p:cNvSpPr txBox="1"/>
          <p:nvPr/>
        </p:nvSpPr>
        <p:spPr>
          <a:xfrm>
            <a:off x="711972" y="1417069"/>
            <a:ext cx="11175228" cy="5509200"/>
          </a:xfrm>
          <a:prstGeom prst="rect">
            <a:avLst/>
          </a:prstGeom>
          <a:noFill/>
        </p:spPr>
        <p:txBody>
          <a:bodyPr wrap="square" rtlCol="0">
            <a:spAutoFit/>
          </a:bodyPr>
          <a:lstStyle/>
          <a:p>
            <a:pPr marL="342900" indent="-342900">
              <a:buFont typeface="Arial" panose="020B0604020202020204" pitchFamily="34" charset="0"/>
              <a:buChar char="•"/>
            </a:pPr>
            <a:r>
              <a:rPr lang="en-US" sz="2600" b="1" dirty="0">
                <a:latin typeface="+mj-lt"/>
              </a:rPr>
              <a:t>Powerful &amp; global</a:t>
            </a:r>
          </a:p>
          <a:p>
            <a:pPr marL="800100" lvl="1" indent="-342900">
              <a:buFont typeface="Arial" panose="020B0604020202020204" pitchFamily="34" charset="0"/>
              <a:buChar char="•"/>
            </a:pPr>
            <a:r>
              <a:rPr lang="en-US" sz="2400" dirty="0">
                <a:latin typeface="+mj-lt"/>
              </a:rPr>
              <a:t>Online-based marketplace will help employers find employees</a:t>
            </a:r>
            <a:br>
              <a:rPr lang="en-US" sz="2400" dirty="0">
                <a:latin typeface="+mj-lt"/>
              </a:rPr>
            </a:br>
            <a:endParaRPr lang="en-US" sz="2400" dirty="0">
              <a:latin typeface="+mj-lt"/>
            </a:endParaRPr>
          </a:p>
          <a:p>
            <a:pPr marL="342900" indent="-342900">
              <a:buFont typeface="Arial" panose="020B0604020202020204" pitchFamily="34" charset="0"/>
              <a:buChar char="•"/>
            </a:pPr>
            <a:r>
              <a:rPr lang="en-US" sz="2600" b="1" dirty="0">
                <a:latin typeface="+mj-lt"/>
              </a:rPr>
              <a:t>Promotes continuous, lifelong learning &amp; skills development</a:t>
            </a:r>
            <a:br>
              <a:rPr lang="en-US" sz="2800" dirty="0">
                <a:latin typeface="+mj-lt"/>
              </a:rPr>
            </a:br>
            <a:endParaRPr lang="en-US" sz="2800" dirty="0">
              <a:latin typeface="+mj-lt"/>
            </a:endParaRPr>
          </a:p>
          <a:p>
            <a:pPr marL="342900" indent="-342900">
              <a:buFont typeface="Arial" panose="020B0604020202020204" pitchFamily="34" charset="0"/>
              <a:buChar char="•"/>
            </a:pPr>
            <a:r>
              <a:rPr lang="en-US" sz="2600" b="1" dirty="0">
                <a:latin typeface="+mj-lt"/>
              </a:rPr>
              <a:t>Meant to help people reinvent themselves quickly &amp; cost-effectively</a:t>
            </a:r>
            <a:br>
              <a:rPr lang="en-US" sz="2600" b="1" dirty="0">
                <a:latin typeface="+mj-lt"/>
              </a:rPr>
            </a:br>
            <a:endParaRPr lang="en-US" sz="2600" b="1" dirty="0">
              <a:latin typeface="+mj-lt"/>
            </a:endParaRPr>
          </a:p>
          <a:p>
            <a:pPr marL="342900" indent="-342900">
              <a:buFont typeface="Arial" panose="020B0604020202020204" pitchFamily="34" charset="0"/>
              <a:buChar char="•"/>
            </a:pPr>
            <a:r>
              <a:rPr lang="en-US" sz="2600" b="1" dirty="0">
                <a:latin typeface="+mj-lt"/>
              </a:rPr>
              <a:t>Will require human beings </a:t>
            </a:r>
          </a:p>
          <a:p>
            <a:pPr marL="800100" lvl="1" indent="-342900">
              <a:buFont typeface="Arial" panose="020B0604020202020204" pitchFamily="34" charset="0"/>
              <a:buChar char="•"/>
            </a:pPr>
            <a:r>
              <a:rPr lang="en-US" sz="2400" dirty="0">
                <a:latin typeface="+mj-lt"/>
              </a:rPr>
              <a:t>Many opportunities for social/ collaborative-based learning</a:t>
            </a:r>
            <a:br>
              <a:rPr lang="en-US" sz="2400" dirty="0">
                <a:latin typeface="+mj-lt"/>
              </a:rPr>
            </a:br>
            <a:endParaRPr lang="en-US" sz="2400" dirty="0">
              <a:latin typeface="+mj-lt"/>
            </a:endParaRPr>
          </a:p>
          <a:p>
            <a:pPr marL="342900" indent="-342900">
              <a:buFont typeface="Arial" panose="020B0604020202020204" pitchFamily="34" charset="0"/>
              <a:buChar char="•"/>
            </a:pPr>
            <a:r>
              <a:rPr lang="en-US" sz="2600" b="1" dirty="0">
                <a:latin typeface="+mj-lt"/>
              </a:rPr>
              <a:t>AI will </a:t>
            </a:r>
            <a:r>
              <a:rPr lang="en-US" sz="2600" b="1" i="1" dirty="0">
                <a:latin typeface="+mj-lt"/>
              </a:rPr>
              <a:t>constantly</a:t>
            </a:r>
            <a:r>
              <a:rPr lang="en-US" sz="2600" b="1" dirty="0">
                <a:latin typeface="+mj-lt"/>
              </a:rPr>
              <a:t> provide up-to-date curricula</a:t>
            </a:r>
          </a:p>
          <a:p>
            <a:pPr marL="800100" lvl="1" indent="-342900">
              <a:buFont typeface="Arial" panose="020B0604020202020204" pitchFamily="34" charset="0"/>
              <a:buChar char="•"/>
            </a:pPr>
            <a:r>
              <a:rPr lang="en-US" sz="2400" dirty="0">
                <a:latin typeface="+mj-lt"/>
              </a:rPr>
              <a:t>Focused on marketable skills</a:t>
            </a:r>
          </a:p>
          <a:p>
            <a:pPr marL="800100" lvl="1" indent="-342900">
              <a:buFont typeface="Arial" panose="020B0604020202020204" pitchFamily="34" charset="0"/>
              <a:buChar char="•"/>
            </a:pPr>
            <a:r>
              <a:rPr lang="en-US" sz="2400" dirty="0">
                <a:latin typeface="+mj-lt"/>
              </a:rPr>
              <a:t>But also, items for the joy of learning</a:t>
            </a:r>
          </a:p>
          <a:p>
            <a:pPr marL="800100" lvl="1" indent="-342900">
              <a:buFont typeface="Arial" panose="020B0604020202020204" pitchFamily="34" charset="0"/>
              <a:buChar char="•"/>
            </a:pPr>
            <a:endParaRPr lang="en-US" sz="2000" dirty="0"/>
          </a:p>
        </p:txBody>
      </p:sp>
      <p:sp>
        <p:nvSpPr>
          <p:cNvPr id="3" name="Rectangle 2">
            <a:extLst>
              <a:ext uri="{FF2B5EF4-FFF2-40B4-BE49-F238E27FC236}">
                <a16:creationId xmlns:a16="http://schemas.microsoft.com/office/drawing/2014/main" id="{EF0D5443-6A3F-AEBE-B305-4DF3677081E9}"/>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13C780F-B0D4-15E3-8CB4-B0E395AC78B0}"/>
              </a:ext>
            </a:extLst>
          </p:cNvPr>
          <p:cNvSpPr txBox="1">
            <a:spLocks/>
          </p:cNvSpPr>
          <p:nvPr/>
        </p:nvSpPr>
        <p:spPr>
          <a:xfrm>
            <a:off x="838200" y="352599"/>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Attributes of this next-gen learning platform</a:t>
            </a:r>
          </a:p>
        </p:txBody>
      </p:sp>
    </p:spTree>
    <p:extLst>
      <p:ext uri="{BB962C8B-B14F-4D97-AF65-F5344CB8AC3E}">
        <p14:creationId xmlns:p14="http://schemas.microsoft.com/office/powerpoint/2010/main" val="2683466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a:xfrm>
            <a:off x="838199" y="1825625"/>
            <a:ext cx="4302968" cy="4351338"/>
          </a:xfrm>
        </p:spPr>
        <p:txBody>
          <a:bodyPr>
            <a:normAutofit/>
          </a:bodyPr>
          <a:lstStyle/>
          <a:p>
            <a:r>
              <a:rPr lang="en-US" sz="2400" b="1" dirty="0"/>
              <a:t>Learning agents </a:t>
            </a:r>
            <a:r>
              <a:rPr lang="en-US" sz="2400" dirty="0"/>
              <a:t>will be able to identify &amp; remember one’s </a:t>
            </a:r>
            <a:r>
              <a:rPr lang="en-US" sz="2400" b="1" dirty="0">
                <a:hlinkClick r:id="rId3"/>
              </a:rPr>
              <a:t>Zone of Proximal Development (ZPD)</a:t>
            </a:r>
            <a:endParaRPr lang="en-US" sz="2400" b="1" dirty="0"/>
          </a:p>
          <a:p>
            <a:r>
              <a:rPr lang="en-US" sz="2400" dirty="0"/>
              <a:t>Greater access to quality education &amp; training</a:t>
            </a:r>
          </a:p>
          <a:p>
            <a:r>
              <a:rPr lang="en-US" sz="2400" dirty="0"/>
              <a:t>Available 24x7</a:t>
            </a:r>
          </a:p>
          <a:p>
            <a:r>
              <a:rPr lang="en-US" sz="2400" dirty="0"/>
              <a:t>Instant feedback for students</a:t>
            </a:r>
          </a:p>
          <a:p>
            <a:endParaRPr lang="en-US" dirty="0"/>
          </a:p>
          <a:p>
            <a:pPr lvl="1"/>
            <a:endParaRPr lang="en-US" dirty="0"/>
          </a:p>
          <a:p>
            <a:pPr lvl="1"/>
            <a:endParaRPr lang="en-US" dirty="0"/>
          </a:p>
          <a:p>
            <a:endParaRPr lang="en-US" dirty="0"/>
          </a:p>
          <a:p>
            <a:endParaRPr lang="en-US" dirty="0"/>
          </a:p>
          <a:p>
            <a:endParaRPr lang="en-US" dirty="0"/>
          </a:p>
        </p:txBody>
      </p:sp>
      <p:pic>
        <p:nvPicPr>
          <p:cNvPr id="1028" name="Picture 4" descr="Zone of Proximal Development">
            <a:extLst>
              <a:ext uri="{FF2B5EF4-FFF2-40B4-BE49-F238E27FC236}">
                <a16:creationId xmlns:a16="http://schemas.microsoft.com/office/drawing/2014/main" id="{06593367-8976-5668-6CF1-84A4A5DB6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490" y="1668211"/>
            <a:ext cx="4970584" cy="491596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A3F64DD-43BB-9386-D62E-0E23C1F85E7D}"/>
              </a:ext>
            </a:extLst>
          </p:cNvPr>
          <p:cNvCxnSpPr/>
          <p:nvPr/>
        </p:nvCxnSpPr>
        <p:spPr>
          <a:xfrm>
            <a:off x="4058816" y="2985796"/>
            <a:ext cx="2509935"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AACCFFEB-FB92-B968-2A00-CAF68AF4655C}"/>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80510B1-F25E-A704-D4D8-29847664D02C}"/>
              </a:ext>
            </a:extLst>
          </p:cNvPr>
          <p:cNvSpPr txBox="1">
            <a:spLocks/>
          </p:cNvSpPr>
          <p:nvPr/>
        </p:nvSpPr>
        <p:spPr>
          <a:xfrm>
            <a:off x="838200" y="352599"/>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Personalized/customized learning</a:t>
            </a:r>
          </a:p>
        </p:txBody>
      </p:sp>
    </p:spTree>
    <p:extLst>
      <p:ext uri="{BB962C8B-B14F-4D97-AF65-F5344CB8AC3E}">
        <p14:creationId xmlns:p14="http://schemas.microsoft.com/office/powerpoint/2010/main" val="2608679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84E191-5907-9AEC-99BE-D346DAAD4C37}"/>
              </a:ext>
            </a:extLst>
          </p:cNvPr>
          <p:cNvPicPr>
            <a:picLocks noChangeAspect="1"/>
          </p:cNvPicPr>
          <p:nvPr/>
        </p:nvPicPr>
        <p:blipFill>
          <a:blip r:embed="rId2"/>
          <a:stretch>
            <a:fillRect/>
          </a:stretch>
        </p:blipFill>
        <p:spPr>
          <a:xfrm>
            <a:off x="2667000" y="0"/>
            <a:ext cx="6858000" cy="6858000"/>
          </a:xfrm>
          <a:prstGeom prst="rect">
            <a:avLst/>
          </a:prstGeom>
        </p:spPr>
      </p:pic>
      <p:sp>
        <p:nvSpPr>
          <p:cNvPr id="2" name="Rectangle 1">
            <a:extLst>
              <a:ext uri="{FF2B5EF4-FFF2-40B4-BE49-F238E27FC236}">
                <a16:creationId xmlns:a16="http://schemas.microsoft.com/office/drawing/2014/main" id="{EBDC8B96-3053-A593-1D17-783977B03AFB}"/>
              </a:ext>
            </a:extLst>
          </p:cNvPr>
          <p:cNvSpPr/>
          <p:nvPr/>
        </p:nvSpPr>
        <p:spPr>
          <a:xfrm>
            <a:off x="0" y="-1"/>
            <a:ext cx="2667000" cy="6857999"/>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C4EED57-E540-99DF-6287-1ACB522637D8}"/>
              </a:ext>
            </a:extLst>
          </p:cNvPr>
          <p:cNvSpPr/>
          <p:nvPr/>
        </p:nvSpPr>
        <p:spPr>
          <a:xfrm>
            <a:off x="9525000" y="-2"/>
            <a:ext cx="2667000" cy="6857999"/>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638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couch with a computer&#10;&#10;Description automatically generated">
            <a:extLst>
              <a:ext uri="{FF2B5EF4-FFF2-40B4-BE49-F238E27FC236}">
                <a16:creationId xmlns:a16="http://schemas.microsoft.com/office/drawing/2014/main" id="{ADDC49C7-451B-0F99-9FC5-24AAEF0D6102}"/>
              </a:ext>
            </a:extLst>
          </p:cNvPr>
          <p:cNvPicPr>
            <a:picLocks noChangeAspect="1"/>
          </p:cNvPicPr>
          <p:nvPr/>
        </p:nvPicPr>
        <p:blipFill>
          <a:blip r:embed="rId2"/>
          <a:stretch>
            <a:fillRect/>
          </a:stretch>
        </p:blipFill>
        <p:spPr>
          <a:xfrm>
            <a:off x="2667000" y="0"/>
            <a:ext cx="6858000" cy="6858000"/>
          </a:xfrm>
          <a:prstGeom prst="rect">
            <a:avLst/>
          </a:prstGeom>
        </p:spPr>
      </p:pic>
      <p:sp>
        <p:nvSpPr>
          <p:cNvPr id="2" name="Rectangle 1">
            <a:extLst>
              <a:ext uri="{FF2B5EF4-FFF2-40B4-BE49-F238E27FC236}">
                <a16:creationId xmlns:a16="http://schemas.microsoft.com/office/drawing/2014/main" id="{24400781-64EB-D7B9-94CA-294549306DB7}"/>
              </a:ext>
            </a:extLst>
          </p:cNvPr>
          <p:cNvSpPr/>
          <p:nvPr/>
        </p:nvSpPr>
        <p:spPr>
          <a:xfrm>
            <a:off x="0" y="-1"/>
            <a:ext cx="2667000" cy="6857999"/>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2543A4F-89A0-08B3-7073-B09B5E841DC4}"/>
              </a:ext>
            </a:extLst>
          </p:cNvPr>
          <p:cNvSpPr/>
          <p:nvPr/>
        </p:nvSpPr>
        <p:spPr>
          <a:xfrm>
            <a:off x="9525000" y="-2"/>
            <a:ext cx="2667000" cy="6857999"/>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462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couch using a computer&#10;&#10;Description automatically generated">
            <a:extLst>
              <a:ext uri="{FF2B5EF4-FFF2-40B4-BE49-F238E27FC236}">
                <a16:creationId xmlns:a16="http://schemas.microsoft.com/office/drawing/2014/main" id="{EA403ABB-1B56-DC00-F7CD-C9425729B36E}"/>
              </a:ext>
            </a:extLst>
          </p:cNvPr>
          <p:cNvPicPr>
            <a:picLocks noChangeAspect="1"/>
          </p:cNvPicPr>
          <p:nvPr/>
        </p:nvPicPr>
        <p:blipFill>
          <a:blip r:embed="rId2"/>
          <a:stretch>
            <a:fillRect/>
          </a:stretch>
        </p:blipFill>
        <p:spPr>
          <a:xfrm>
            <a:off x="2667000" y="0"/>
            <a:ext cx="6858000" cy="6858000"/>
          </a:xfrm>
          <a:prstGeom prst="rect">
            <a:avLst/>
          </a:prstGeom>
        </p:spPr>
      </p:pic>
      <p:sp>
        <p:nvSpPr>
          <p:cNvPr id="2" name="Rectangle 1">
            <a:extLst>
              <a:ext uri="{FF2B5EF4-FFF2-40B4-BE49-F238E27FC236}">
                <a16:creationId xmlns:a16="http://schemas.microsoft.com/office/drawing/2014/main" id="{6489FAA6-BA3C-BEAD-6AC7-591CF2A7B1BF}"/>
              </a:ext>
            </a:extLst>
          </p:cNvPr>
          <p:cNvSpPr/>
          <p:nvPr/>
        </p:nvSpPr>
        <p:spPr>
          <a:xfrm>
            <a:off x="0" y="-1"/>
            <a:ext cx="2667000" cy="6857999"/>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851293-4F72-9AFA-3459-346C7E28FD82}"/>
              </a:ext>
            </a:extLst>
          </p:cNvPr>
          <p:cNvSpPr/>
          <p:nvPr/>
        </p:nvSpPr>
        <p:spPr>
          <a:xfrm>
            <a:off x="9525000" y="-2"/>
            <a:ext cx="2667000" cy="6857999"/>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0345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couch using a computer&#10;&#10;Description automatically generated">
            <a:extLst>
              <a:ext uri="{FF2B5EF4-FFF2-40B4-BE49-F238E27FC236}">
                <a16:creationId xmlns:a16="http://schemas.microsoft.com/office/drawing/2014/main" id="{6316B43E-3165-0DF7-0D23-4F658584CE3C}"/>
              </a:ext>
            </a:extLst>
          </p:cNvPr>
          <p:cNvPicPr>
            <a:picLocks noChangeAspect="1"/>
          </p:cNvPicPr>
          <p:nvPr/>
        </p:nvPicPr>
        <p:blipFill>
          <a:blip r:embed="rId2"/>
          <a:stretch>
            <a:fillRect/>
          </a:stretch>
        </p:blipFill>
        <p:spPr>
          <a:xfrm>
            <a:off x="2667000" y="0"/>
            <a:ext cx="6858000" cy="6858000"/>
          </a:xfrm>
          <a:prstGeom prst="rect">
            <a:avLst/>
          </a:prstGeom>
        </p:spPr>
      </p:pic>
      <p:sp>
        <p:nvSpPr>
          <p:cNvPr id="2" name="Rectangle 1">
            <a:extLst>
              <a:ext uri="{FF2B5EF4-FFF2-40B4-BE49-F238E27FC236}">
                <a16:creationId xmlns:a16="http://schemas.microsoft.com/office/drawing/2014/main" id="{7F71EAAE-331A-05B7-1F37-0259DBB7051E}"/>
              </a:ext>
            </a:extLst>
          </p:cNvPr>
          <p:cNvSpPr/>
          <p:nvPr/>
        </p:nvSpPr>
        <p:spPr>
          <a:xfrm>
            <a:off x="0" y="-1"/>
            <a:ext cx="2667000" cy="6857999"/>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EC8BCE5-2B2C-BE3B-E76F-81768844154E}"/>
              </a:ext>
            </a:extLst>
          </p:cNvPr>
          <p:cNvSpPr/>
          <p:nvPr/>
        </p:nvSpPr>
        <p:spPr>
          <a:xfrm>
            <a:off x="9525000" y="-2"/>
            <a:ext cx="2667000" cy="6857999"/>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390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0832FA-4435-8BFF-E322-8E9B9C635949}"/>
              </a:ext>
            </a:extLst>
          </p:cNvPr>
          <p:cNvSpPr/>
          <p:nvPr/>
        </p:nvSpPr>
        <p:spPr>
          <a:xfrm>
            <a:off x="0" y="-1"/>
            <a:ext cx="12192000" cy="6857999"/>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on a couch watching a person on a television&#10;&#10;Description automatically generated">
            <a:extLst>
              <a:ext uri="{FF2B5EF4-FFF2-40B4-BE49-F238E27FC236}">
                <a16:creationId xmlns:a16="http://schemas.microsoft.com/office/drawing/2014/main" id="{EEE239C4-4552-96C3-149E-72DF1EB8F17D}"/>
              </a:ext>
            </a:extLst>
          </p:cNvPr>
          <p:cNvPicPr>
            <a:picLocks noChangeAspect="1"/>
          </p:cNvPicPr>
          <p:nvPr/>
        </p:nvPicPr>
        <p:blipFill>
          <a:blip r:embed="rId3"/>
          <a:stretch>
            <a:fillRect/>
          </a:stretch>
        </p:blipFill>
        <p:spPr>
          <a:xfrm>
            <a:off x="4823637" y="234120"/>
            <a:ext cx="6911161" cy="6428595"/>
          </a:xfrm>
          <a:prstGeom prst="rect">
            <a:avLst/>
          </a:prstGeom>
        </p:spPr>
      </p:pic>
      <p:pic>
        <p:nvPicPr>
          <p:cNvPr id="6" name="Picture 5" descr="A person sitting on a couch using a computer&#10;&#10;Description automatically generated">
            <a:extLst>
              <a:ext uri="{FF2B5EF4-FFF2-40B4-BE49-F238E27FC236}">
                <a16:creationId xmlns:a16="http://schemas.microsoft.com/office/drawing/2014/main" id="{35E841BB-9995-BE2D-C9CE-1D6AAB00F6BD}"/>
              </a:ext>
            </a:extLst>
          </p:cNvPr>
          <p:cNvPicPr>
            <a:picLocks noChangeAspect="1"/>
          </p:cNvPicPr>
          <p:nvPr/>
        </p:nvPicPr>
        <p:blipFill>
          <a:blip r:embed="rId4"/>
          <a:stretch>
            <a:fillRect/>
          </a:stretch>
        </p:blipFill>
        <p:spPr>
          <a:xfrm>
            <a:off x="789521" y="3630430"/>
            <a:ext cx="3194880" cy="3032178"/>
          </a:xfrm>
          <a:prstGeom prst="rect">
            <a:avLst/>
          </a:prstGeom>
        </p:spPr>
      </p:pic>
      <p:pic>
        <p:nvPicPr>
          <p:cNvPr id="14" name="Picture 13" descr="A person sitting on a couch looking at a person on a computer&#10;&#10;Description automatically generated">
            <a:extLst>
              <a:ext uri="{FF2B5EF4-FFF2-40B4-BE49-F238E27FC236}">
                <a16:creationId xmlns:a16="http://schemas.microsoft.com/office/drawing/2014/main" id="{EAACFCC2-80AD-1411-23F5-76A5E057D523}"/>
              </a:ext>
            </a:extLst>
          </p:cNvPr>
          <p:cNvPicPr>
            <a:picLocks noChangeAspect="1"/>
          </p:cNvPicPr>
          <p:nvPr/>
        </p:nvPicPr>
        <p:blipFill>
          <a:blip r:embed="rId5"/>
          <a:stretch>
            <a:fillRect/>
          </a:stretch>
        </p:blipFill>
        <p:spPr>
          <a:xfrm>
            <a:off x="789521" y="234120"/>
            <a:ext cx="3194880" cy="3194880"/>
          </a:xfrm>
          <a:prstGeom prst="rect">
            <a:avLst/>
          </a:prstGeom>
        </p:spPr>
      </p:pic>
    </p:spTree>
    <p:extLst>
      <p:ext uri="{BB962C8B-B14F-4D97-AF65-F5344CB8AC3E}">
        <p14:creationId xmlns:p14="http://schemas.microsoft.com/office/powerpoint/2010/main" val="765615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9B1F91-3D1C-3174-6DA8-B94A19723AF3}"/>
              </a:ext>
            </a:extLst>
          </p:cNvPr>
          <p:cNvSpPr/>
          <p:nvPr/>
        </p:nvSpPr>
        <p:spPr>
          <a:xfrm>
            <a:off x="0" y="-1"/>
            <a:ext cx="3935506" cy="6857999"/>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using a computer&#10;&#10;Description automatically generated">
            <a:extLst>
              <a:ext uri="{FF2B5EF4-FFF2-40B4-BE49-F238E27FC236}">
                <a16:creationId xmlns:a16="http://schemas.microsoft.com/office/drawing/2014/main" id="{B8F1974D-3DB6-C5CC-9EB1-4637F9EC5374}"/>
              </a:ext>
            </a:extLst>
          </p:cNvPr>
          <p:cNvPicPr>
            <a:picLocks noChangeAspect="1"/>
          </p:cNvPicPr>
          <p:nvPr/>
        </p:nvPicPr>
        <p:blipFill>
          <a:blip r:embed="rId3"/>
          <a:stretch>
            <a:fillRect/>
          </a:stretch>
        </p:blipFill>
        <p:spPr>
          <a:xfrm>
            <a:off x="3935506" y="-8785"/>
            <a:ext cx="8256494" cy="6866785"/>
          </a:xfrm>
          <a:prstGeom prst="rect">
            <a:avLst/>
          </a:prstGeom>
        </p:spPr>
      </p:pic>
      <p:sp>
        <p:nvSpPr>
          <p:cNvPr id="3" name="Content Placeholder 2">
            <a:extLst>
              <a:ext uri="{FF2B5EF4-FFF2-40B4-BE49-F238E27FC236}">
                <a16:creationId xmlns:a16="http://schemas.microsoft.com/office/drawing/2014/main" id="{2981F6C8-32BE-A05D-60EF-D1A64EE66912}"/>
              </a:ext>
            </a:extLst>
          </p:cNvPr>
          <p:cNvSpPr>
            <a:spLocks noGrp="1"/>
          </p:cNvSpPr>
          <p:nvPr>
            <p:ph idx="1"/>
          </p:nvPr>
        </p:nvSpPr>
        <p:spPr>
          <a:xfrm>
            <a:off x="534199" y="791729"/>
            <a:ext cx="2890702" cy="3207947"/>
          </a:xfrm>
        </p:spPr>
        <p:txBody>
          <a:bodyPr>
            <a:normAutofit fontScale="77500" lnSpcReduction="20000"/>
          </a:bodyPr>
          <a:lstStyle/>
          <a:p>
            <a:pPr marL="0" indent="0">
              <a:buNone/>
            </a:pPr>
            <a:r>
              <a:rPr lang="en-US" sz="4100" b="1" dirty="0">
                <a:solidFill>
                  <a:srgbClr val="FFB61E"/>
                </a:solidFill>
                <a:latin typeface="+mj-lt"/>
              </a:rPr>
              <a:t>P</a:t>
            </a:r>
            <a:r>
              <a:rPr lang="en-US" sz="4100" b="1" dirty="0">
                <a:solidFill>
                  <a:srgbClr val="FFB61E"/>
                </a:solidFill>
                <a:effectLst/>
                <a:latin typeface="+mj-lt"/>
              </a:rPr>
              <a:t>eople are key!</a:t>
            </a:r>
          </a:p>
          <a:p>
            <a:pPr marL="0" indent="0">
              <a:buNone/>
            </a:pPr>
            <a:endParaRPr lang="en-US" sz="3100" dirty="0">
              <a:solidFill>
                <a:srgbClr val="FFB61E"/>
              </a:solidFill>
              <a:latin typeface="+mj-lt"/>
            </a:endParaRPr>
          </a:p>
          <a:p>
            <a:pPr marL="0" indent="0">
              <a:buNone/>
            </a:pPr>
            <a:r>
              <a:rPr lang="en-US" sz="3100" dirty="0">
                <a:solidFill>
                  <a:schemeClr val="bg1"/>
                </a:solidFill>
                <a:latin typeface="+mj-lt"/>
              </a:rPr>
              <a:t>In fact, it would be great if the platform could provide the sign-up capability of meeting face-to-face (F2F) with local people to form a study group.</a:t>
            </a:r>
          </a:p>
        </p:txBody>
      </p:sp>
    </p:spTree>
    <p:extLst>
      <p:ext uri="{BB962C8B-B14F-4D97-AF65-F5344CB8AC3E}">
        <p14:creationId xmlns:p14="http://schemas.microsoft.com/office/powerpoint/2010/main" val="2534574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a:xfrm>
            <a:off x="632177" y="1828474"/>
            <a:ext cx="6880985" cy="4885958"/>
          </a:xfrm>
        </p:spPr>
        <p:txBody>
          <a:bodyPr>
            <a:normAutofit/>
          </a:bodyPr>
          <a:lstStyle/>
          <a:p>
            <a:pPr marL="0" indent="0" algn="l">
              <a:buNone/>
            </a:pPr>
            <a:r>
              <a:rPr lang="en-US" b="1" i="0" dirty="0">
                <a:solidFill>
                  <a:srgbClr val="363737"/>
                </a:solidFill>
                <a:effectLst/>
                <a:highlight>
                  <a:srgbClr val="FFFFFF"/>
                </a:highlight>
                <a:latin typeface="SF Pro Display"/>
              </a:rPr>
              <a:t>Open AI’s ChatGPT </a:t>
            </a:r>
            <a:r>
              <a:rPr lang="en-US" sz="2400" b="1" i="0" dirty="0">
                <a:solidFill>
                  <a:srgbClr val="363737"/>
                </a:solidFill>
                <a:effectLst/>
                <a:highlight>
                  <a:srgbClr val="FFFFFF"/>
                </a:highlight>
                <a:latin typeface="SF Pro Display"/>
                <a:sym typeface="Wingdings" pitchFamily="2" charset="2"/>
              </a:rPr>
              <a:t></a:t>
            </a:r>
            <a:r>
              <a:rPr lang="en-US" sz="2400" b="1" i="0" dirty="0">
                <a:solidFill>
                  <a:srgbClr val="363737"/>
                </a:solidFill>
                <a:effectLst/>
                <a:highlight>
                  <a:srgbClr val="FFFFFF"/>
                </a:highlight>
                <a:latin typeface="SF Pro Display"/>
              </a:rPr>
              <a:t>as of May 2024 at GPT-4o </a:t>
            </a:r>
            <a:r>
              <a:rPr lang="en-US" sz="2400" b="1" dirty="0">
                <a:solidFill>
                  <a:srgbClr val="363737"/>
                </a:solidFill>
                <a:highlight>
                  <a:srgbClr val="FFFFFF"/>
                </a:highlight>
                <a:latin typeface="SF Pro Display"/>
                <a:sym typeface="Wingdings" pitchFamily="2" charset="2"/>
              </a:rPr>
              <a:t>(</a:t>
            </a:r>
            <a:r>
              <a:rPr lang="en-US" sz="2400" b="1" i="0" dirty="0">
                <a:solidFill>
                  <a:srgbClr val="363737"/>
                </a:solidFill>
                <a:effectLst/>
                <a:highlight>
                  <a:srgbClr val="FFFFFF"/>
                </a:highlight>
                <a:latin typeface="SF Pro Display"/>
                <a:sym typeface="Wingdings" pitchFamily="2" charset="2"/>
              </a:rPr>
              <a:t>o for “omni”)</a:t>
            </a:r>
            <a:endParaRPr lang="en-US" sz="2400" b="1" i="0" dirty="0">
              <a:solidFill>
                <a:srgbClr val="363737"/>
              </a:solidFill>
              <a:effectLst/>
              <a:highlight>
                <a:srgbClr val="FFFFFF"/>
              </a:highlight>
              <a:latin typeface="SF Pro Display"/>
            </a:endParaRPr>
          </a:p>
          <a:p>
            <a:pPr lvl="1"/>
            <a:r>
              <a:rPr lang="en-US" b="0" i="0" dirty="0">
                <a:effectLst/>
                <a:highlight>
                  <a:srgbClr val="FFFFFF"/>
                </a:highlight>
                <a:latin typeface="SF Pro Display"/>
              </a:rPr>
              <a:t>Popular &amp; widely available AI assistant</a:t>
            </a:r>
          </a:p>
          <a:p>
            <a:pPr lvl="1"/>
            <a:r>
              <a:rPr lang="en-US" dirty="0">
                <a:highlight>
                  <a:srgbClr val="FFFFFF"/>
                </a:highlight>
                <a:latin typeface="SF Pro Display"/>
              </a:rPr>
              <a:t>Real-time conversational speech/results</a:t>
            </a:r>
          </a:p>
          <a:p>
            <a:pPr lvl="1"/>
            <a:r>
              <a:rPr lang="en-US" dirty="0">
                <a:solidFill>
                  <a:srgbClr val="363737"/>
                </a:solidFill>
                <a:highlight>
                  <a:srgbClr val="FFFFFF"/>
                </a:highlight>
                <a:latin typeface="SF Pro Display"/>
                <a:hlinkClick r:id="rId3"/>
              </a:rPr>
              <a:t>23 videos re: GPT-4o</a:t>
            </a:r>
            <a:endParaRPr lang="en-US" dirty="0">
              <a:highlight>
                <a:srgbClr val="FFFFFF"/>
              </a:highlight>
              <a:latin typeface="SF Pro Display"/>
            </a:endParaRPr>
          </a:p>
          <a:p>
            <a:pPr lvl="1"/>
            <a:r>
              <a:rPr lang="en-US" b="0" i="0" dirty="0">
                <a:effectLst/>
                <a:highlight>
                  <a:srgbClr val="FFFFFF"/>
                </a:highlight>
                <a:latin typeface="SF Pro Display"/>
              </a:rPr>
              <a:t>ChatGPT for macOS </a:t>
            </a:r>
            <a:r>
              <a:rPr lang="en-US" b="0" i="0" dirty="0">
                <a:solidFill>
                  <a:srgbClr val="000000"/>
                </a:solidFill>
                <a:effectLst/>
                <a:latin typeface="__fkRomanStandard_6bdc6d"/>
              </a:rPr>
              <a:t>lets you share screenshots </a:t>
            </a:r>
            <a:br>
              <a:rPr lang="en-US" b="0" i="0" dirty="0">
                <a:solidFill>
                  <a:srgbClr val="000000"/>
                </a:solidFill>
                <a:effectLst/>
                <a:latin typeface="__fkRomanStandard_6bdc6d"/>
              </a:rPr>
            </a:br>
            <a:r>
              <a:rPr lang="en-US" b="0" i="0" dirty="0">
                <a:solidFill>
                  <a:srgbClr val="000000"/>
                </a:solidFill>
                <a:effectLst/>
                <a:latin typeface="__fkRomanStandard_6bdc6d"/>
              </a:rPr>
              <a:t>&amp; ask Qs about it</a:t>
            </a:r>
          </a:p>
          <a:p>
            <a:pPr lvl="1"/>
            <a:r>
              <a:rPr lang="en-US" dirty="0">
                <a:highlight>
                  <a:srgbClr val="FFFFFF"/>
                </a:highlight>
                <a:latin typeface="SF Pro Display"/>
              </a:rPr>
              <a:t>GPT-4o is open to all, including free plans</a:t>
            </a:r>
          </a:p>
          <a:p>
            <a:pPr lvl="1"/>
            <a:r>
              <a:rPr lang="en-US" dirty="0">
                <a:highlight>
                  <a:srgbClr val="FFFFFF"/>
                </a:highlight>
                <a:latin typeface="SF Pro Display"/>
                <a:hlinkClick r:id="rId4"/>
              </a:rPr>
              <a:t>Dall*E3 </a:t>
            </a:r>
            <a:r>
              <a:rPr lang="en-US" dirty="0">
                <a:highlight>
                  <a:srgbClr val="FFFFFF"/>
                </a:highlight>
                <a:latin typeface="SF Pro Display"/>
              </a:rPr>
              <a:t>for text-to-image</a:t>
            </a:r>
          </a:p>
          <a:p>
            <a:pPr lvl="1"/>
            <a:r>
              <a:rPr lang="en-US" dirty="0">
                <a:highlight>
                  <a:srgbClr val="FFFFFF"/>
                </a:highlight>
                <a:latin typeface="SF Pro Display"/>
                <a:hlinkClick r:id="rId5"/>
              </a:rPr>
              <a:t>Sora</a:t>
            </a:r>
            <a:r>
              <a:rPr lang="en-US" dirty="0">
                <a:highlight>
                  <a:srgbClr val="FFFFFF"/>
                </a:highlight>
                <a:latin typeface="SF Pro Display"/>
              </a:rPr>
              <a:t> for text-to-video</a:t>
            </a:r>
          </a:p>
          <a:p>
            <a:pPr lvl="1"/>
            <a:r>
              <a:rPr lang="en-US" b="0" i="0" dirty="0">
                <a:solidFill>
                  <a:srgbClr val="363737"/>
                </a:solidFill>
                <a:effectLst/>
                <a:highlight>
                  <a:srgbClr val="FFFFFF"/>
                </a:highlight>
                <a:latin typeface="SF Pro Display"/>
                <a:hlinkClick r:id="rId6"/>
              </a:rPr>
              <a:t>Try ChatGPT here</a:t>
            </a:r>
            <a:endParaRPr lang="en-US" b="0" i="0" dirty="0">
              <a:solidFill>
                <a:srgbClr val="363737"/>
              </a:solidFill>
              <a:effectLst/>
              <a:highlight>
                <a:srgbClr val="FFFFFF"/>
              </a:highlight>
              <a:latin typeface="SF Pro Display"/>
            </a:endParaRPr>
          </a:p>
          <a:p>
            <a:pPr lvl="1"/>
            <a:endParaRPr lang="en-US" dirty="0">
              <a:solidFill>
                <a:srgbClr val="363737"/>
              </a:solidFill>
              <a:highlight>
                <a:srgbClr val="FFFFFF"/>
              </a:highlight>
              <a:latin typeface="SF Pro Display"/>
            </a:endParaRPr>
          </a:p>
          <a:p>
            <a:pPr marL="0" indent="0">
              <a:buNone/>
            </a:pPr>
            <a:endParaRPr lang="en-US" b="0" i="0" dirty="0">
              <a:solidFill>
                <a:srgbClr val="363737"/>
              </a:solidFill>
              <a:effectLst/>
              <a:highlight>
                <a:srgbClr val="FFFFFF"/>
              </a:highlight>
              <a:latin typeface="SF Pro Display"/>
            </a:endParaRPr>
          </a:p>
          <a:p>
            <a:pPr lvl="2"/>
            <a:endParaRPr lang="en-US" dirty="0"/>
          </a:p>
          <a:p>
            <a:pPr lvl="1"/>
            <a:endParaRPr lang="en-US" dirty="0"/>
          </a:p>
          <a:p>
            <a:endParaRPr lang="en-US" dirty="0"/>
          </a:p>
          <a:p>
            <a:endParaRPr lang="en-US" dirty="0"/>
          </a:p>
          <a:p>
            <a:endParaRPr lang="en-US" dirty="0"/>
          </a:p>
        </p:txBody>
      </p:sp>
      <p:pic>
        <p:nvPicPr>
          <p:cNvPr id="6" name="Picture 5" descr="A white rectangle with black text&#10;&#10;Description automatically generated">
            <a:extLst>
              <a:ext uri="{FF2B5EF4-FFF2-40B4-BE49-F238E27FC236}">
                <a16:creationId xmlns:a16="http://schemas.microsoft.com/office/drawing/2014/main" id="{E368C640-A1C0-75B1-B94A-13ADE963CC3D}"/>
              </a:ext>
            </a:extLst>
          </p:cNvPr>
          <p:cNvPicPr>
            <a:picLocks noChangeAspect="1"/>
          </p:cNvPicPr>
          <p:nvPr/>
        </p:nvPicPr>
        <p:blipFill>
          <a:blip r:embed="rId7"/>
          <a:stretch>
            <a:fillRect/>
          </a:stretch>
        </p:blipFill>
        <p:spPr>
          <a:xfrm>
            <a:off x="8154443" y="1828474"/>
            <a:ext cx="3405378" cy="2068220"/>
          </a:xfrm>
          <a:prstGeom prst="rect">
            <a:avLst/>
          </a:prstGeom>
          <a:effectLst>
            <a:outerShdw blurRad="50800" dist="38100" dir="2700000" algn="tl" rotWithShape="0">
              <a:prstClr val="black">
                <a:alpha val="40000"/>
              </a:prstClr>
            </a:outerShdw>
          </a:effectLst>
        </p:spPr>
      </p:pic>
      <p:pic>
        <p:nvPicPr>
          <p:cNvPr id="7" name="Picture 6" descr="A screenshot of a computer screen&#10;&#10;Description automatically generated">
            <a:hlinkClick r:id="rId4"/>
            <a:extLst>
              <a:ext uri="{FF2B5EF4-FFF2-40B4-BE49-F238E27FC236}">
                <a16:creationId xmlns:a16="http://schemas.microsoft.com/office/drawing/2014/main" id="{DB0DFAB2-FB71-D6E4-0C1A-C39E2750D96C}"/>
              </a:ext>
            </a:extLst>
          </p:cNvPr>
          <p:cNvPicPr>
            <a:picLocks noChangeAspect="1"/>
          </p:cNvPicPr>
          <p:nvPr/>
        </p:nvPicPr>
        <p:blipFill>
          <a:blip r:embed="rId8"/>
          <a:stretch>
            <a:fillRect/>
          </a:stretch>
        </p:blipFill>
        <p:spPr>
          <a:xfrm>
            <a:off x="8154444" y="4077991"/>
            <a:ext cx="3405378" cy="2513266"/>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3846CEB7-D497-1F52-A41B-75CF31F5D445}"/>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F579CD0-8F1C-E3FB-C85A-CF60661020ED}"/>
              </a:ext>
            </a:extLst>
          </p:cNvPr>
          <p:cNvSpPr txBox="1">
            <a:spLocks/>
          </p:cNvSpPr>
          <p:nvPr/>
        </p:nvSpPr>
        <p:spPr>
          <a:xfrm>
            <a:off x="838200" y="328549"/>
            <a:ext cx="10515600"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chemeClr val="bg1"/>
                </a:solidFill>
                <a:effectLst/>
                <a:latin typeface="SF Pro Display"/>
              </a:rPr>
              <a:t>The major multi-modal players: OpenAI</a:t>
            </a:r>
            <a:endParaRPr lang="en-US" b="1" dirty="0">
              <a:solidFill>
                <a:schemeClr val="bg1"/>
              </a:solidFill>
              <a:latin typeface="Google Sans"/>
            </a:endParaRPr>
          </a:p>
        </p:txBody>
      </p:sp>
    </p:spTree>
    <p:extLst>
      <p:ext uri="{BB962C8B-B14F-4D97-AF65-F5344CB8AC3E}">
        <p14:creationId xmlns:p14="http://schemas.microsoft.com/office/powerpoint/2010/main" val="1532758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1F2FEB-EB4D-2395-13D1-16B4AE42E37B}"/>
              </a:ext>
            </a:extLst>
          </p:cNvPr>
          <p:cNvSpPr>
            <a:spLocks noGrp="1"/>
          </p:cNvSpPr>
          <p:nvPr>
            <p:ph idx="1"/>
          </p:nvPr>
        </p:nvSpPr>
        <p:spPr>
          <a:xfrm>
            <a:off x="6660292" y="1862696"/>
            <a:ext cx="5218781" cy="4773774"/>
          </a:xfrm>
        </p:spPr>
        <p:txBody>
          <a:bodyPr>
            <a:normAutofit lnSpcReduction="10000"/>
          </a:bodyPr>
          <a:lstStyle/>
          <a:p>
            <a:pPr marL="0" indent="0">
              <a:buNone/>
            </a:pPr>
            <a:r>
              <a:rPr lang="en-US" sz="2400" dirty="0">
                <a:solidFill>
                  <a:srgbClr val="444F04"/>
                </a:solidFill>
                <a:latin typeface="+mj-lt"/>
              </a:rPr>
              <a:t>“We missed something important. At the heart of education, at the heart of any learning, is engagement. And that’s kind of the Holy Grail.”</a:t>
            </a:r>
          </a:p>
          <a:p>
            <a:pPr marL="0" indent="0" algn="r">
              <a:buNone/>
            </a:pPr>
            <a:r>
              <a:rPr lang="en-US" sz="1800" dirty="0">
                <a:solidFill>
                  <a:srgbClr val="444F04"/>
                </a:solidFill>
                <a:latin typeface="+mj-lt"/>
              </a:rPr>
              <a:t>Satya Nitta, IBM Watson Research Center  -- </a:t>
            </a:r>
            <a:r>
              <a:rPr lang="en-US" sz="1800" dirty="0">
                <a:solidFill>
                  <a:srgbClr val="444F04"/>
                </a:solidFill>
                <a:latin typeface="+mj-lt"/>
                <a:hlinkClick r:id="rId3"/>
              </a:rPr>
              <a:t>Source</a:t>
            </a:r>
            <a:endParaRPr lang="en-US" sz="1800" dirty="0">
              <a:solidFill>
                <a:srgbClr val="444F04"/>
              </a:solidFill>
              <a:latin typeface="+mj-lt"/>
            </a:endParaRPr>
          </a:p>
          <a:p>
            <a:pPr marL="0" indent="0">
              <a:buNone/>
            </a:pPr>
            <a:endParaRPr lang="en-US" sz="2400" dirty="0">
              <a:latin typeface="+mj-lt"/>
            </a:endParaRPr>
          </a:p>
          <a:p>
            <a:pPr marL="0" indent="0">
              <a:buNone/>
            </a:pPr>
            <a:r>
              <a:rPr lang="en-US" sz="2400" dirty="0">
                <a:latin typeface="+mj-lt"/>
              </a:rPr>
              <a:t>Humans will be needed to engage &amp; inspire other humans --  to keep them focused &amp; motivated.</a:t>
            </a:r>
          </a:p>
          <a:p>
            <a:pPr marL="0" indent="0">
              <a:buNone/>
            </a:pPr>
            <a:endParaRPr lang="en-US" sz="2400" dirty="0">
              <a:latin typeface="+mj-lt"/>
            </a:endParaRPr>
          </a:p>
          <a:p>
            <a:pPr marL="0" indent="0">
              <a:buNone/>
            </a:pPr>
            <a:r>
              <a:rPr lang="en-US" sz="2400" dirty="0">
                <a:latin typeface="+mj-lt"/>
              </a:rPr>
              <a:t>A blended intelligence approach seeks to harness the complementary strengths of humans and machines</a:t>
            </a:r>
          </a:p>
          <a:p>
            <a:pPr marL="0" indent="0">
              <a:buNone/>
            </a:pPr>
            <a:endParaRPr lang="en-US" sz="2400" dirty="0">
              <a:latin typeface="+mj-lt"/>
            </a:endParaRPr>
          </a:p>
        </p:txBody>
      </p:sp>
      <p:pic>
        <p:nvPicPr>
          <p:cNvPr id="5" name="Picture 4" descr="A person and a child reading a book&#10;&#10;Description automatically generated">
            <a:hlinkClick r:id="rId3"/>
            <a:extLst>
              <a:ext uri="{FF2B5EF4-FFF2-40B4-BE49-F238E27FC236}">
                <a16:creationId xmlns:a16="http://schemas.microsoft.com/office/drawing/2014/main" id="{9CB1847E-FE44-A197-0E3B-AEA3249275B1}"/>
              </a:ext>
            </a:extLst>
          </p:cNvPr>
          <p:cNvPicPr>
            <a:picLocks noChangeAspect="1"/>
          </p:cNvPicPr>
          <p:nvPr/>
        </p:nvPicPr>
        <p:blipFill>
          <a:blip r:embed="rId4"/>
          <a:stretch>
            <a:fillRect/>
          </a:stretch>
        </p:blipFill>
        <p:spPr>
          <a:xfrm>
            <a:off x="1" y="1862696"/>
            <a:ext cx="6193410" cy="3871612"/>
          </a:xfrm>
          <a:prstGeom prst="rect">
            <a:avLst/>
          </a:prstGeom>
        </p:spPr>
      </p:pic>
      <p:sp>
        <p:nvSpPr>
          <p:cNvPr id="7" name="Rectangle 6">
            <a:extLst>
              <a:ext uri="{FF2B5EF4-FFF2-40B4-BE49-F238E27FC236}">
                <a16:creationId xmlns:a16="http://schemas.microsoft.com/office/drawing/2014/main" id="{812F27C2-E325-9751-9D37-CABA91ABF26C}"/>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6FA583E-8339-90E6-6A11-BCA1699F5F40}"/>
              </a:ext>
            </a:extLst>
          </p:cNvPr>
          <p:cNvSpPr txBox="1">
            <a:spLocks/>
          </p:cNvSpPr>
          <p:nvPr/>
        </p:nvSpPr>
        <p:spPr>
          <a:xfrm>
            <a:off x="838200" y="352599"/>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Learning from the Living [AI-Based Class] Room</a:t>
            </a:r>
          </a:p>
        </p:txBody>
      </p:sp>
    </p:spTree>
    <p:extLst>
      <p:ext uri="{BB962C8B-B14F-4D97-AF65-F5344CB8AC3E}">
        <p14:creationId xmlns:p14="http://schemas.microsoft.com/office/powerpoint/2010/main" val="2943407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head made of gears&#10;&#10;Description automatically generated">
            <a:hlinkClick r:id="rId2"/>
            <a:extLst>
              <a:ext uri="{FF2B5EF4-FFF2-40B4-BE49-F238E27FC236}">
                <a16:creationId xmlns:a16="http://schemas.microsoft.com/office/drawing/2014/main" id="{D508421A-D288-2C4D-306D-6E990FE9BD9F}"/>
              </a:ext>
            </a:extLst>
          </p:cNvPr>
          <p:cNvPicPr>
            <a:picLocks noChangeAspect="1"/>
          </p:cNvPicPr>
          <p:nvPr/>
        </p:nvPicPr>
        <p:blipFill>
          <a:blip r:embed="rId3"/>
          <a:stretch>
            <a:fillRect/>
          </a:stretch>
        </p:blipFill>
        <p:spPr>
          <a:xfrm>
            <a:off x="4872625" y="1779671"/>
            <a:ext cx="7041720" cy="3197013"/>
          </a:xfrm>
          <a:prstGeom prst="rect">
            <a:avLst/>
          </a:prstGeom>
        </p:spPr>
      </p:pic>
      <p:sp>
        <p:nvSpPr>
          <p:cNvPr id="4" name="Rectangle 3">
            <a:extLst>
              <a:ext uri="{FF2B5EF4-FFF2-40B4-BE49-F238E27FC236}">
                <a16:creationId xmlns:a16="http://schemas.microsoft.com/office/drawing/2014/main" id="{9A2051F7-B074-B0B9-5A8C-E9E601549916}"/>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94B379A-F247-FFBD-8FF7-C973A3EBEF7C}"/>
              </a:ext>
            </a:extLst>
          </p:cNvPr>
          <p:cNvSpPr txBox="1">
            <a:spLocks/>
          </p:cNvSpPr>
          <p:nvPr/>
        </p:nvSpPr>
        <p:spPr>
          <a:xfrm>
            <a:off x="637785" y="352599"/>
            <a:ext cx="11023637" cy="598043"/>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Each of us will own our own learning-related records</a:t>
            </a:r>
          </a:p>
        </p:txBody>
      </p:sp>
      <p:sp>
        <p:nvSpPr>
          <p:cNvPr id="9" name="Content Placeholder 2">
            <a:extLst>
              <a:ext uri="{FF2B5EF4-FFF2-40B4-BE49-F238E27FC236}">
                <a16:creationId xmlns:a16="http://schemas.microsoft.com/office/drawing/2014/main" id="{2F113D24-46B9-6C44-4895-0BDA5659383D}"/>
              </a:ext>
            </a:extLst>
          </p:cNvPr>
          <p:cNvSpPr txBox="1">
            <a:spLocks/>
          </p:cNvSpPr>
          <p:nvPr/>
        </p:nvSpPr>
        <p:spPr>
          <a:xfrm>
            <a:off x="637785" y="1830750"/>
            <a:ext cx="4034424" cy="3368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444F04"/>
                </a:solidFill>
                <a:latin typeface="+mj-lt"/>
              </a:rPr>
              <a:t>We</a:t>
            </a:r>
            <a:r>
              <a:rPr lang="en-US" sz="2400" dirty="0">
                <a:solidFill>
                  <a:srgbClr val="444F04"/>
                </a:solidFill>
                <a:latin typeface="+mj-lt"/>
              </a:rPr>
              <a:t> will be able to say when someone can access our learning-related records – and </a:t>
            </a:r>
            <a:r>
              <a:rPr lang="en-US" sz="2400" i="1" dirty="0">
                <a:solidFill>
                  <a:srgbClr val="444F04"/>
                </a:solidFill>
                <a:latin typeface="+mj-lt"/>
              </a:rPr>
              <a:t>which ones </a:t>
            </a:r>
            <a:r>
              <a:rPr lang="en-US" sz="2400" dirty="0">
                <a:solidFill>
                  <a:srgbClr val="444F04"/>
                </a:solidFill>
                <a:latin typeface="+mj-lt"/>
              </a:rPr>
              <a:t>they can access.</a:t>
            </a:r>
          </a:p>
        </p:txBody>
      </p:sp>
    </p:spTree>
    <p:extLst>
      <p:ext uri="{BB962C8B-B14F-4D97-AF65-F5344CB8AC3E}">
        <p14:creationId xmlns:p14="http://schemas.microsoft.com/office/powerpoint/2010/main" val="437876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2C7E27-E113-473F-FE85-67C9684A3977}"/>
              </a:ext>
            </a:extLst>
          </p:cNvPr>
          <p:cNvSpPr/>
          <p:nvPr/>
        </p:nvSpPr>
        <p:spPr>
          <a:xfrm>
            <a:off x="0" y="0"/>
            <a:ext cx="12192000" cy="6858000"/>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C33078F-362B-308B-E551-A1597B14C64E}"/>
              </a:ext>
            </a:extLst>
          </p:cNvPr>
          <p:cNvSpPr/>
          <p:nvPr/>
        </p:nvSpPr>
        <p:spPr>
          <a:xfrm>
            <a:off x="2137410" y="788670"/>
            <a:ext cx="7360920" cy="5326380"/>
          </a:xfrm>
          <a:prstGeom prst="rect">
            <a:avLst/>
          </a:prstGeom>
          <a:solidFill>
            <a:schemeClr val="tx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ear view mirror of a road&#10;&#10;Description automatically generated">
            <a:extLst>
              <a:ext uri="{FF2B5EF4-FFF2-40B4-BE49-F238E27FC236}">
                <a16:creationId xmlns:a16="http://schemas.microsoft.com/office/drawing/2014/main" id="{10281AC2-2033-DFEE-ED4E-A9C30AAB6535}"/>
              </a:ext>
            </a:extLst>
          </p:cNvPr>
          <p:cNvPicPr>
            <a:picLocks noChangeAspect="1"/>
          </p:cNvPicPr>
          <p:nvPr/>
        </p:nvPicPr>
        <p:blipFill>
          <a:blip r:embed="rId2"/>
          <a:stretch>
            <a:fillRect/>
          </a:stretch>
        </p:blipFill>
        <p:spPr>
          <a:xfrm>
            <a:off x="2386770" y="954904"/>
            <a:ext cx="6862200" cy="4948192"/>
          </a:xfrm>
          <a:prstGeom prst="rect">
            <a:avLst/>
          </a:prstGeom>
        </p:spPr>
      </p:pic>
    </p:spTree>
    <p:extLst>
      <p:ext uri="{BB962C8B-B14F-4D97-AF65-F5344CB8AC3E}">
        <p14:creationId xmlns:p14="http://schemas.microsoft.com/office/powerpoint/2010/main" val="7870320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687881"/>
            <a:ext cx="10896600" cy="4331919"/>
          </a:xfrm>
        </p:spPr>
        <p:txBody>
          <a:bodyPr>
            <a:normAutofit/>
          </a:bodyPr>
          <a:lstStyle/>
          <a:p>
            <a:pPr marL="0" indent="0">
              <a:buNone/>
            </a:pPr>
            <a:r>
              <a:rPr lang="en-US" b="1" dirty="0"/>
              <a:t>Coming out of high school/college, I wish I knew more about:</a:t>
            </a:r>
          </a:p>
          <a:p>
            <a:pPr lvl="1"/>
            <a:r>
              <a:rPr lang="en-US" b="1" dirty="0"/>
              <a:t>The power of – and benefits of – networking and had developed the skills to do it</a:t>
            </a:r>
          </a:p>
          <a:p>
            <a:pPr lvl="1"/>
            <a:r>
              <a:rPr lang="en-US" b="1" dirty="0"/>
              <a:t>How to find a job </a:t>
            </a:r>
            <a:r>
              <a:rPr lang="en-US" dirty="0"/>
              <a:t>– developing a solid resume, dealing with Applicant Tracking Systems</a:t>
            </a:r>
          </a:p>
          <a:p>
            <a:pPr lvl="1"/>
            <a:r>
              <a:rPr lang="en-US" b="1" dirty="0"/>
              <a:t>Financial planning </a:t>
            </a:r>
            <a:r>
              <a:rPr lang="en-US" dirty="0"/>
              <a:t>– including doing my taxes</a:t>
            </a:r>
          </a:p>
          <a:p>
            <a:pPr lvl="1"/>
            <a:r>
              <a:rPr lang="en-US" b="1" dirty="0"/>
              <a:t>Basic legal-related items</a:t>
            </a:r>
          </a:p>
          <a:p>
            <a:pPr lvl="1"/>
            <a:r>
              <a:rPr lang="en-US" dirty="0"/>
              <a:t>What </a:t>
            </a:r>
            <a:r>
              <a:rPr lang="en-US" b="1" i="1" dirty="0"/>
              <a:t>realistic</a:t>
            </a:r>
            <a:r>
              <a:rPr lang="en-US" b="1" dirty="0"/>
              <a:t> career paths and expectations </a:t>
            </a:r>
            <a:r>
              <a:rPr lang="en-US" dirty="0"/>
              <a:t>look like </a:t>
            </a:r>
          </a:p>
          <a:p>
            <a:pPr lvl="1"/>
            <a:r>
              <a:rPr lang="en-US" b="1" dirty="0"/>
              <a:t>The importance of an organization’s culture </a:t>
            </a:r>
            <a:r>
              <a:rPr lang="en-US" sz="2000" dirty="0"/>
              <a:t>(more later)</a:t>
            </a:r>
            <a:endParaRPr lang="en-US" dirty="0"/>
          </a:p>
        </p:txBody>
      </p:sp>
      <p:sp>
        <p:nvSpPr>
          <p:cNvPr id="2" name="Rectangle 1">
            <a:extLst>
              <a:ext uri="{FF2B5EF4-FFF2-40B4-BE49-F238E27FC236}">
                <a16:creationId xmlns:a16="http://schemas.microsoft.com/office/drawing/2014/main" id="{6F88FC8F-F8F9-B621-B94F-73D9A197A981}"/>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E779AA9-8258-F5E3-6E95-BB735F9AE7BE}"/>
              </a:ext>
            </a:extLst>
          </p:cNvPr>
          <p:cNvSpPr txBox="1">
            <a:spLocks/>
          </p:cNvSpPr>
          <p:nvPr/>
        </p:nvSpPr>
        <p:spPr>
          <a:xfrm>
            <a:off x="838200" y="365125"/>
            <a:ext cx="10823222" cy="598043"/>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Brief notes on preparing our students to enter the workforce</a:t>
            </a:r>
          </a:p>
        </p:txBody>
      </p:sp>
    </p:spTree>
    <p:extLst>
      <p:ext uri="{BB962C8B-B14F-4D97-AF65-F5344CB8AC3E}">
        <p14:creationId xmlns:p14="http://schemas.microsoft.com/office/powerpoint/2010/main" val="2519664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01511" y="1954579"/>
            <a:ext cx="10896600" cy="3732237"/>
          </a:xfrm>
        </p:spPr>
        <p:txBody>
          <a:bodyPr>
            <a:normAutofit/>
          </a:bodyPr>
          <a:lstStyle/>
          <a:p>
            <a:pPr marL="0" indent="0">
              <a:buNone/>
            </a:pPr>
            <a:r>
              <a:rPr lang="en-US" b="1" dirty="0">
                <a:solidFill>
                  <a:schemeClr val="accent5"/>
                </a:solidFill>
              </a:rPr>
              <a:t>Questions for you to reflect upon soon: </a:t>
            </a:r>
          </a:p>
          <a:p>
            <a:pPr lvl="1"/>
            <a:r>
              <a:rPr lang="en-US" dirty="0">
                <a:solidFill>
                  <a:schemeClr val="accent5"/>
                </a:solidFill>
              </a:rPr>
              <a:t>Are your students knowledgeable and/or skilled in these areas?</a:t>
            </a:r>
          </a:p>
          <a:p>
            <a:pPr lvl="1"/>
            <a:r>
              <a:rPr lang="en-US" dirty="0">
                <a:solidFill>
                  <a:schemeClr val="accent5"/>
                </a:solidFill>
              </a:rPr>
              <a:t>If not, does your organization provide seminars/courses to address these things?</a:t>
            </a:r>
          </a:p>
        </p:txBody>
      </p:sp>
      <p:sp>
        <p:nvSpPr>
          <p:cNvPr id="4" name="Rectangle 3">
            <a:extLst>
              <a:ext uri="{FF2B5EF4-FFF2-40B4-BE49-F238E27FC236}">
                <a16:creationId xmlns:a16="http://schemas.microsoft.com/office/drawing/2014/main" id="{C2162DA7-5F04-E43B-BAF8-FE66DF345D9D}"/>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ADDDDB4-56D5-96F3-067D-DD4938BE1585}"/>
              </a:ext>
            </a:extLst>
          </p:cNvPr>
          <p:cNvSpPr txBox="1">
            <a:spLocks/>
          </p:cNvSpPr>
          <p:nvPr/>
        </p:nvSpPr>
        <p:spPr>
          <a:xfrm>
            <a:off x="838200" y="365125"/>
            <a:ext cx="10823222" cy="598043"/>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Brief notes on preparing our students to enter the workforce</a:t>
            </a:r>
          </a:p>
        </p:txBody>
      </p:sp>
    </p:spTree>
    <p:extLst>
      <p:ext uri="{BB962C8B-B14F-4D97-AF65-F5344CB8AC3E}">
        <p14:creationId xmlns:p14="http://schemas.microsoft.com/office/powerpoint/2010/main" val="35258053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825625"/>
            <a:ext cx="10515600" cy="4903421"/>
          </a:xfrm>
        </p:spPr>
        <p:txBody>
          <a:bodyPr>
            <a:normAutofit/>
          </a:bodyPr>
          <a:lstStyle/>
          <a:p>
            <a:pPr marL="0" indent="0">
              <a:buNone/>
            </a:pPr>
            <a:r>
              <a:rPr lang="en-US" b="1" dirty="0"/>
              <a:t>Half of career at Fortune 500 companies</a:t>
            </a:r>
          </a:p>
          <a:p>
            <a:pPr lvl="1"/>
            <a:r>
              <a:rPr lang="en-US" dirty="0"/>
              <a:t>Baxter Healthcare </a:t>
            </a:r>
          </a:p>
          <a:p>
            <a:pPr lvl="1"/>
            <a:r>
              <a:rPr lang="en-US" dirty="0"/>
              <a:t>Kraft Foods</a:t>
            </a:r>
          </a:p>
          <a:p>
            <a:pPr lvl="1"/>
            <a:r>
              <a:rPr lang="en-US" dirty="0"/>
              <a:t>Wells Fargo (then a year at Old Kent Bank)</a:t>
            </a:r>
          </a:p>
          <a:p>
            <a:pPr marL="457200" lvl="1" indent="0">
              <a:buNone/>
            </a:pPr>
            <a:endParaRPr lang="en-US" dirty="0"/>
          </a:p>
          <a:p>
            <a:pPr marL="0" indent="0">
              <a:buNone/>
            </a:pPr>
            <a:r>
              <a:rPr lang="en-US" b="1" dirty="0"/>
              <a:t>Next half working within higher education</a:t>
            </a:r>
          </a:p>
          <a:p>
            <a:pPr lvl="1"/>
            <a:r>
              <a:rPr lang="en-US" dirty="0"/>
              <a:t>Davenport University Online</a:t>
            </a:r>
          </a:p>
          <a:p>
            <a:pPr lvl="1"/>
            <a:r>
              <a:rPr lang="en-US" dirty="0"/>
              <a:t>Calvin College (now Calvin University)</a:t>
            </a:r>
          </a:p>
          <a:p>
            <a:pPr lvl="1"/>
            <a:r>
              <a:rPr lang="en-US" dirty="0"/>
              <a:t>Western Michigan University’s Cooley Law School</a:t>
            </a:r>
          </a:p>
        </p:txBody>
      </p:sp>
      <p:sp>
        <p:nvSpPr>
          <p:cNvPr id="2" name="Rectangle 1">
            <a:extLst>
              <a:ext uri="{FF2B5EF4-FFF2-40B4-BE49-F238E27FC236}">
                <a16:creationId xmlns:a16="http://schemas.microsoft.com/office/drawing/2014/main" id="{F0E27EFE-D8A3-AA89-48A9-6BB338F93F7D}"/>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EC7CF35-698C-60D6-7DB1-24C5467469E0}"/>
              </a:ext>
            </a:extLst>
          </p:cNvPr>
          <p:cNvSpPr txBox="1">
            <a:spLocks/>
          </p:cNvSpPr>
          <p:nvPr/>
        </p:nvSpPr>
        <p:spPr>
          <a:xfrm>
            <a:off x="838200" y="365125"/>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From the 30,000-foot level</a:t>
            </a:r>
          </a:p>
        </p:txBody>
      </p:sp>
    </p:spTree>
    <p:extLst>
      <p:ext uri="{BB962C8B-B14F-4D97-AF65-F5344CB8AC3E}">
        <p14:creationId xmlns:p14="http://schemas.microsoft.com/office/powerpoint/2010/main" val="42109131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638057"/>
            <a:ext cx="10515600" cy="4903421"/>
          </a:xfrm>
        </p:spPr>
        <p:txBody>
          <a:bodyPr>
            <a:normAutofit/>
          </a:bodyPr>
          <a:lstStyle/>
          <a:p>
            <a:r>
              <a:rPr lang="en-US" b="1" dirty="0"/>
              <a:t>Learned the value of a customer</a:t>
            </a:r>
          </a:p>
          <a:p>
            <a:pPr lvl="1"/>
            <a:r>
              <a:rPr lang="en-US" dirty="0"/>
              <a:t>Lowest salary, but my most important job</a:t>
            </a:r>
          </a:p>
          <a:p>
            <a:pPr lvl="1"/>
            <a:r>
              <a:rPr lang="en-US" dirty="0"/>
              <a:t>Whether internal or external, </a:t>
            </a:r>
            <a:r>
              <a:rPr lang="en-US" b="1" i="1" dirty="0"/>
              <a:t>everyone</a:t>
            </a:r>
            <a:r>
              <a:rPr lang="en-US" dirty="0"/>
              <a:t> was my customer after that job!</a:t>
            </a:r>
            <a:br>
              <a:rPr lang="en-US" dirty="0"/>
            </a:br>
            <a:endParaRPr lang="en-US" dirty="0"/>
          </a:p>
          <a:p>
            <a:r>
              <a:rPr lang="en-US" b="1" dirty="0"/>
              <a:t>Learned that:</a:t>
            </a:r>
          </a:p>
          <a:p>
            <a:pPr lvl="1"/>
            <a:r>
              <a:rPr lang="en-US" dirty="0"/>
              <a:t> If I saw a problem, I shouldn’t bring it up to management without having some potential solutions</a:t>
            </a:r>
          </a:p>
          <a:p>
            <a:pPr lvl="1"/>
            <a:r>
              <a:rPr lang="en-US" dirty="0"/>
              <a:t>I wasn’t a programmer</a:t>
            </a:r>
          </a:p>
          <a:p>
            <a:pPr lvl="1"/>
            <a:r>
              <a:rPr lang="en-US" dirty="0"/>
              <a:t>If I was having a rough day…listening to music and taking a walk over lunchtime really helped</a:t>
            </a:r>
          </a:p>
          <a:p>
            <a:pPr lvl="1"/>
            <a:r>
              <a:rPr lang="en-US" b="1" i="1" dirty="0"/>
              <a:t>Major changes happen – quickly! Be ready to adapt/pivot!</a:t>
            </a:r>
            <a:br>
              <a:rPr lang="en-US" b="1" i="1" dirty="0"/>
            </a:br>
            <a:r>
              <a:rPr lang="en-US" sz="1800" dirty="0"/>
              <a:t>(IBM &amp; Baxter </a:t>
            </a:r>
            <a:r>
              <a:rPr lang="en-US" sz="1800" dirty="0">
                <a:sym typeface="Wingdings" pitchFamily="2" charset="2"/>
              </a:rPr>
              <a:t> Spectrum Healthcare</a:t>
            </a:r>
            <a:r>
              <a:rPr lang="en-US" sz="1800" dirty="0"/>
              <a:t>)</a:t>
            </a:r>
            <a:endParaRPr lang="en-US" dirty="0"/>
          </a:p>
        </p:txBody>
      </p:sp>
      <p:sp>
        <p:nvSpPr>
          <p:cNvPr id="2" name="Rectangle 1">
            <a:extLst>
              <a:ext uri="{FF2B5EF4-FFF2-40B4-BE49-F238E27FC236}">
                <a16:creationId xmlns:a16="http://schemas.microsoft.com/office/drawing/2014/main" id="{6258C68B-57FC-98F2-E48E-9FF49B187503}"/>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934D108-423F-A16A-07C5-4EEF86D0AB2E}"/>
              </a:ext>
            </a:extLst>
          </p:cNvPr>
          <p:cNvSpPr txBox="1">
            <a:spLocks/>
          </p:cNvSpPr>
          <p:nvPr/>
        </p:nvSpPr>
        <p:spPr>
          <a:xfrm>
            <a:off x="838200" y="365125"/>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Lessons from the </a:t>
            </a:r>
            <a:r>
              <a:rPr lang="en-US" b="1" dirty="0" err="1">
                <a:solidFill>
                  <a:schemeClr val="bg1"/>
                </a:solidFill>
                <a:latin typeface="Google Sans"/>
              </a:rPr>
              <a:t>corp</a:t>
            </a:r>
            <a:r>
              <a:rPr lang="en-US" b="1" dirty="0">
                <a:solidFill>
                  <a:schemeClr val="bg1"/>
                </a:solidFill>
                <a:latin typeface="Google Sans"/>
              </a:rPr>
              <a:t> world: Baxter Healthcare</a:t>
            </a:r>
          </a:p>
        </p:txBody>
      </p:sp>
    </p:spTree>
    <p:extLst>
      <p:ext uri="{BB962C8B-B14F-4D97-AF65-F5344CB8AC3E}">
        <p14:creationId xmlns:p14="http://schemas.microsoft.com/office/powerpoint/2010/main" val="10594094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712891"/>
            <a:ext cx="10515600" cy="4813170"/>
          </a:xfrm>
        </p:spPr>
        <p:txBody>
          <a:bodyPr>
            <a:normAutofit/>
          </a:bodyPr>
          <a:lstStyle/>
          <a:p>
            <a:pPr marL="0" indent="0">
              <a:buNone/>
            </a:pPr>
            <a:r>
              <a:rPr lang="en-US" sz="2800" b="1" dirty="0"/>
              <a:t>I believed in the benefits of email when few others did</a:t>
            </a:r>
          </a:p>
          <a:p>
            <a:pPr marL="0" indent="0">
              <a:buNone/>
            </a:pPr>
            <a:endParaRPr lang="en-US" sz="2800" b="1" dirty="0"/>
          </a:p>
          <a:p>
            <a:pPr marL="0" indent="0">
              <a:buNone/>
            </a:pPr>
            <a:r>
              <a:rPr lang="en-US" b="1" dirty="0"/>
              <a:t>I helped roll out email to the entire company</a:t>
            </a:r>
          </a:p>
          <a:p>
            <a:pPr lvl="1"/>
            <a:r>
              <a:rPr lang="en-US" dirty="0"/>
              <a:t>Started with IBM PROFs</a:t>
            </a:r>
          </a:p>
          <a:p>
            <a:pPr lvl="1"/>
            <a:r>
              <a:rPr lang="en-US" dirty="0"/>
              <a:t>Then rolled out Microsoft Mail – much more successful due to GUI-based interface</a:t>
            </a:r>
          </a:p>
          <a:p>
            <a:pPr lvl="1"/>
            <a:r>
              <a:rPr lang="en-US" dirty="0"/>
              <a:t>The Head of HR could send instant communications to all employees – a significant achievement at the time</a:t>
            </a:r>
          </a:p>
        </p:txBody>
      </p:sp>
      <p:sp>
        <p:nvSpPr>
          <p:cNvPr id="3" name="Rectangle 2">
            <a:extLst>
              <a:ext uri="{FF2B5EF4-FFF2-40B4-BE49-F238E27FC236}">
                <a16:creationId xmlns:a16="http://schemas.microsoft.com/office/drawing/2014/main" id="{090420E6-CFF0-1977-342B-69A9B47597A3}"/>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451B80F-CADA-7BDF-9AEC-4E2B20FA5A19}"/>
              </a:ext>
            </a:extLst>
          </p:cNvPr>
          <p:cNvSpPr txBox="1">
            <a:spLocks/>
          </p:cNvSpPr>
          <p:nvPr/>
        </p:nvSpPr>
        <p:spPr>
          <a:xfrm>
            <a:off x="838200" y="365125"/>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Lessons from the </a:t>
            </a:r>
            <a:r>
              <a:rPr lang="en-US" b="1" dirty="0" err="1">
                <a:solidFill>
                  <a:schemeClr val="bg1"/>
                </a:solidFill>
                <a:latin typeface="Google Sans"/>
              </a:rPr>
              <a:t>corp</a:t>
            </a:r>
            <a:r>
              <a:rPr lang="en-US" b="1" dirty="0">
                <a:solidFill>
                  <a:schemeClr val="bg1"/>
                </a:solidFill>
                <a:latin typeface="Google Sans"/>
              </a:rPr>
              <a:t> world: Kraft Foods</a:t>
            </a:r>
          </a:p>
        </p:txBody>
      </p:sp>
    </p:spTree>
    <p:extLst>
      <p:ext uri="{BB962C8B-B14F-4D97-AF65-F5344CB8AC3E}">
        <p14:creationId xmlns:p14="http://schemas.microsoft.com/office/powerpoint/2010/main" val="1308063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825625"/>
            <a:ext cx="10515600" cy="4540006"/>
          </a:xfrm>
        </p:spPr>
        <p:txBody>
          <a:bodyPr>
            <a:normAutofit/>
          </a:bodyPr>
          <a:lstStyle/>
          <a:p>
            <a:pPr marL="0" indent="0">
              <a:buNone/>
            </a:pPr>
            <a:r>
              <a:rPr lang="en-US" sz="3200" b="1" dirty="0">
                <a:solidFill>
                  <a:schemeClr val="accent5"/>
                </a:solidFill>
                <a:latin typeface="+mj-lt"/>
              </a:rPr>
              <a:t>Some things to think about at some point:</a:t>
            </a:r>
          </a:p>
          <a:p>
            <a:pPr lvl="1"/>
            <a:r>
              <a:rPr lang="en-US" sz="2800" dirty="0">
                <a:solidFill>
                  <a:schemeClr val="accent5"/>
                </a:solidFill>
                <a:latin typeface="+mj-lt"/>
              </a:rPr>
              <a:t>What are some technologies that you currently believe in?</a:t>
            </a:r>
          </a:p>
          <a:p>
            <a:pPr lvl="1"/>
            <a:r>
              <a:rPr lang="en-US" sz="2800" dirty="0">
                <a:solidFill>
                  <a:schemeClr val="accent5"/>
                </a:solidFill>
                <a:latin typeface="+mj-lt"/>
              </a:rPr>
              <a:t>Why do you believe in them?</a:t>
            </a:r>
          </a:p>
          <a:p>
            <a:pPr lvl="1"/>
            <a:r>
              <a:rPr lang="en-US" sz="2800" i="0" dirty="0">
                <a:solidFill>
                  <a:schemeClr val="accent5"/>
                </a:solidFill>
                <a:effectLst/>
                <a:highlight>
                  <a:srgbClr val="FFFFFF"/>
                </a:highlight>
                <a:latin typeface="+mj-lt"/>
              </a:rPr>
              <a:t>Are there any drawbacks/potential harms to them?</a:t>
            </a:r>
          </a:p>
          <a:p>
            <a:pPr lvl="1"/>
            <a:r>
              <a:rPr lang="en-US" sz="2800" dirty="0">
                <a:solidFill>
                  <a:schemeClr val="accent5"/>
                </a:solidFill>
                <a:highlight>
                  <a:srgbClr val="FFFFFF"/>
                </a:highlight>
                <a:latin typeface="+mj-lt"/>
              </a:rPr>
              <a:t>How can we minimize those drawbacks?</a:t>
            </a:r>
            <a:endParaRPr lang="en-US" sz="3200" dirty="0">
              <a:solidFill>
                <a:schemeClr val="accent5"/>
              </a:solidFill>
              <a:highlight>
                <a:srgbClr val="FFFFFF"/>
              </a:highlight>
              <a:latin typeface="+mj-lt"/>
            </a:endParaRPr>
          </a:p>
        </p:txBody>
      </p:sp>
      <p:sp>
        <p:nvSpPr>
          <p:cNvPr id="2" name="Rectangle 1">
            <a:extLst>
              <a:ext uri="{FF2B5EF4-FFF2-40B4-BE49-F238E27FC236}">
                <a16:creationId xmlns:a16="http://schemas.microsoft.com/office/drawing/2014/main" id="{E22743E3-8EAB-5E61-64D1-96089FFBADE3}"/>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D50B7EF-E9E8-2A2B-4722-AD56B0F81627}"/>
              </a:ext>
            </a:extLst>
          </p:cNvPr>
          <p:cNvSpPr txBox="1">
            <a:spLocks/>
          </p:cNvSpPr>
          <p:nvPr/>
        </p:nvSpPr>
        <p:spPr>
          <a:xfrm>
            <a:off x="838200" y="365125"/>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Fodder for future reflection</a:t>
            </a:r>
          </a:p>
        </p:txBody>
      </p:sp>
    </p:spTree>
    <p:extLst>
      <p:ext uri="{BB962C8B-B14F-4D97-AF65-F5344CB8AC3E}">
        <p14:creationId xmlns:p14="http://schemas.microsoft.com/office/powerpoint/2010/main" val="1036948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00491" y="1684948"/>
            <a:ext cx="11105561" cy="4903741"/>
          </a:xfrm>
        </p:spPr>
        <p:txBody>
          <a:bodyPr>
            <a:normAutofit fontScale="92500"/>
          </a:bodyPr>
          <a:lstStyle/>
          <a:p>
            <a:pPr marL="0" indent="0">
              <a:buNone/>
            </a:pPr>
            <a:r>
              <a:rPr lang="en-US" sz="2800" b="1" dirty="0">
                <a:latin typeface="+mj-lt"/>
              </a:rPr>
              <a:t>Never could take that face-to-face (F2F)-based Excel class I needed</a:t>
            </a:r>
          </a:p>
          <a:p>
            <a:pPr lvl="1"/>
            <a:r>
              <a:rPr lang="en-US" sz="2600" dirty="0">
                <a:latin typeface="+mj-lt"/>
              </a:rPr>
              <a:t>Thresholds never met at the vendor</a:t>
            </a:r>
          </a:p>
          <a:p>
            <a:pPr marL="0" indent="0">
              <a:buNone/>
            </a:pPr>
            <a:endParaRPr lang="en-US" sz="2800" b="1" dirty="0">
              <a:latin typeface="+mj-lt"/>
            </a:endParaRPr>
          </a:p>
          <a:p>
            <a:pPr marL="0" indent="0">
              <a:buNone/>
            </a:pPr>
            <a:r>
              <a:rPr lang="en-US" sz="2800" b="1" dirty="0">
                <a:latin typeface="+mj-lt"/>
              </a:rPr>
              <a:t>ICC, JR.</a:t>
            </a:r>
          </a:p>
          <a:p>
            <a:pPr lvl="1"/>
            <a:r>
              <a:rPr lang="en-US" sz="2600" b="1" dirty="0">
                <a:latin typeface="+mj-lt"/>
              </a:rPr>
              <a:t>Let me take a course on Photoshop. That course changed my future!</a:t>
            </a:r>
          </a:p>
          <a:p>
            <a:pPr lvl="2"/>
            <a:r>
              <a:rPr lang="en-US" sz="2600" dirty="0">
                <a:latin typeface="+mj-lt"/>
              </a:rPr>
              <a:t>Provide employees opportunities to pursue their own ideas/interests</a:t>
            </a:r>
          </a:p>
          <a:p>
            <a:pPr lvl="1"/>
            <a:r>
              <a:rPr lang="en-US" sz="2600" b="1" dirty="0">
                <a:latin typeface="+mj-lt"/>
              </a:rPr>
              <a:t>I had to leave Kraft to pursue further education</a:t>
            </a:r>
          </a:p>
          <a:p>
            <a:pPr lvl="2"/>
            <a:r>
              <a:rPr lang="en-US" sz="2600" i="1" dirty="0">
                <a:latin typeface="+mj-lt"/>
              </a:rPr>
              <a:t>Nothing in the Chicagoland area</a:t>
            </a:r>
          </a:p>
          <a:p>
            <a:pPr marL="0" indent="0">
              <a:buNone/>
            </a:pPr>
            <a:endParaRPr lang="en-US" b="1" dirty="0">
              <a:latin typeface="+mj-lt"/>
            </a:endParaRPr>
          </a:p>
          <a:p>
            <a:pPr marL="0" indent="0">
              <a:buNone/>
            </a:pPr>
            <a:r>
              <a:rPr lang="en-US" b="1" dirty="0">
                <a:solidFill>
                  <a:schemeClr val="accent5"/>
                </a:solidFill>
                <a:latin typeface="+mj-lt"/>
              </a:rPr>
              <a:t>Question:</a:t>
            </a:r>
          </a:p>
          <a:p>
            <a:pPr lvl="1"/>
            <a:r>
              <a:rPr lang="en-US" sz="2600" dirty="0">
                <a:solidFill>
                  <a:schemeClr val="accent5"/>
                </a:solidFill>
                <a:latin typeface="+mj-lt"/>
              </a:rPr>
              <a:t>Do you see any gaps existing within your organization’s current offerings/curriculum?</a:t>
            </a:r>
          </a:p>
        </p:txBody>
      </p:sp>
      <p:sp>
        <p:nvSpPr>
          <p:cNvPr id="3" name="Rectangle 2">
            <a:extLst>
              <a:ext uri="{FF2B5EF4-FFF2-40B4-BE49-F238E27FC236}">
                <a16:creationId xmlns:a16="http://schemas.microsoft.com/office/drawing/2014/main" id="{0B20F82B-3DB0-584E-C507-6C5C4F03ED46}"/>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C2EDA7F-8693-1A14-E9C1-96A4DE9445CB}"/>
              </a:ext>
            </a:extLst>
          </p:cNvPr>
          <p:cNvSpPr txBox="1">
            <a:spLocks/>
          </p:cNvSpPr>
          <p:nvPr/>
        </p:nvSpPr>
        <p:spPr>
          <a:xfrm>
            <a:off x="781638" y="365125"/>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Lessons from the </a:t>
            </a:r>
            <a:r>
              <a:rPr lang="en-US" b="1" dirty="0" err="1">
                <a:solidFill>
                  <a:schemeClr val="bg1"/>
                </a:solidFill>
                <a:latin typeface="Google Sans"/>
              </a:rPr>
              <a:t>corp</a:t>
            </a:r>
            <a:r>
              <a:rPr lang="en-US" b="1" dirty="0">
                <a:solidFill>
                  <a:schemeClr val="bg1"/>
                </a:solidFill>
                <a:latin typeface="Google Sans"/>
              </a:rPr>
              <a:t> world: Kraft Foods</a:t>
            </a:r>
          </a:p>
        </p:txBody>
      </p:sp>
    </p:spTree>
    <p:extLst>
      <p:ext uri="{BB962C8B-B14F-4D97-AF65-F5344CB8AC3E}">
        <p14:creationId xmlns:p14="http://schemas.microsoft.com/office/powerpoint/2010/main" val="321566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a:xfrm>
            <a:off x="838200" y="1972042"/>
            <a:ext cx="7514968" cy="4885958"/>
          </a:xfrm>
        </p:spPr>
        <p:txBody>
          <a:bodyPr>
            <a:normAutofit/>
          </a:bodyPr>
          <a:lstStyle/>
          <a:p>
            <a:pPr marL="0" indent="0" algn="l">
              <a:buNone/>
            </a:pPr>
            <a:r>
              <a:rPr lang="en-US" b="1" i="0" dirty="0">
                <a:solidFill>
                  <a:srgbClr val="363737"/>
                </a:solidFill>
                <a:effectLst/>
                <a:highlight>
                  <a:srgbClr val="FFFFFF"/>
                </a:highlight>
                <a:latin typeface="SF Pro Display"/>
              </a:rPr>
              <a:t>Google’s Gemini </a:t>
            </a:r>
            <a:r>
              <a:rPr lang="en-US" sz="2000" b="1" dirty="0">
                <a:solidFill>
                  <a:srgbClr val="363737"/>
                </a:solidFill>
                <a:highlight>
                  <a:srgbClr val="FFFFFF"/>
                </a:highlight>
                <a:latin typeface="SF Pro Display"/>
                <a:sym typeface="Wingdings" pitchFamily="2" charset="2"/>
              </a:rPr>
              <a:t> </a:t>
            </a:r>
            <a:r>
              <a:rPr lang="en-US" sz="2000" b="1" i="0" dirty="0">
                <a:solidFill>
                  <a:srgbClr val="363737"/>
                </a:solidFill>
                <a:effectLst/>
                <a:highlight>
                  <a:srgbClr val="FFFFFF"/>
                </a:highlight>
                <a:latin typeface="SF Pro Display"/>
                <a:sym typeface="Wingdings" pitchFamily="2" charset="2"/>
              </a:rPr>
              <a:t>now at</a:t>
            </a:r>
            <a:r>
              <a:rPr lang="en-US" sz="2000" b="1" dirty="0">
                <a:solidFill>
                  <a:srgbClr val="363737"/>
                </a:solidFill>
                <a:highlight>
                  <a:srgbClr val="FFFFFF"/>
                </a:highlight>
                <a:latin typeface="SF Pro Display"/>
                <a:sym typeface="Wingdings" pitchFamily="2" charset="2"/>
              </a:rPr>
              <a:t> </a:t>
            </a:r>
            <a:r>
              <a:rPr lang="en-US" sz="2000" b="1" i="0" dirty="0">
                <a:solidFill>
                  <a:srgbClr val="363737"/>
                </a:solidFill>
                <a:effectLst/>
                <a:highlight>
                  <a:srgbClr val="FFFFFF"/>
                </a:highlight>
                <a:latin typeface="SF Pro Display"/>
              </a:rPr>
              <a:t>Gemini 1.5 Pro; formerly Bard</a:t>
            </a:r>
            <a:endParaRPr lang="en-US" b="1" i="0" dirty="0">
              <a:solidFill>
                <a:srgbClr val="363737"/>
              </a:solidFill>
              <a:effectLst/>
              <a:highlight>
                <a:srgbClr val="FFFFFF"/>
              </a:highlight>
              <a:latin typeface="SF Pro Display"/>
            </a:endParaRPr>
          </a:p>
          <a:p>
            <a:pPr lvl="1"/>
            <a:r>
              <a:rPr lang="en-US" b="0" i="0" dirty="0">
                <a:solidFill>
                  <a:srgbClr val="363737"/>
                </a:solidFill>
                <a:effectLst/>
                <a:highlight>
                  <a:srgbClr val="FFFFFF"/>
                </a:highlight>
                <a:latin typeface="SF Pro Display"/>
              </a:rPr>
              <a:t>Powering multiple applications</a:t>
            </a:r>
          </a:p>
          <a:p>
            <a:pPr lvl="1"/>
            <a:r>
              <a:rPr lang="en-US" b="0" i="0" dirty="0">
                <a:solidFill>
                  <a:srgbClr val="000000"/>
                </a:solidFill>
                <a:effectLst/>
                <a:latin typeface="__fkRomanStandard_6bdc6d"/>
                <a:hlinkClick r:id="rId3"/>
              </a:rPr>
              <a:t>Project Astra </a:t>
            </a:r>
            <a:r>
              <a:rPr lang="en-US" b="0" i="0" dirty="0">
                <a:solidFill>
                  <a:srgbClr val="000000"/>
                </a:solidFill>
                <a:effectLst/>
                <a:latin typeface="__fkRomanStandard_6bdc6d"/>
              </a:rPr>
              <a:t>– a real-time, multimodal AI assistant</a:t>
            </a:r>
          </a:p>
          <a:p>
            <a:pPr lvl="1"/>
            <a:r>
              <a:rPr lang="en-US" dirty="0">
                <a:solidFill>
                  <a:srgbClr val="000000"/>
                </a:solidFill>
                <a:highlight>
                  <a:srgbClr val="FFFFFF"/>
                </a:highlight>
                <a:latin typeface="__fkRomanStandard_6bdc6d"/>
                <a:hlinkClick r:id="rId4"/>
              </a:rPr>
              <a:t>Veo</a:t>
            </a:r>
            <a:r>
              <a:rPr lang="en-US" dirty="0">
                <a:solidFill>
                  <a:srgbClr val="000000"/>
                </a:solidFill>
                <a:highlight>
                  <a:srgbClr val="FFFFFF"/>
                </a:highlight>
                <a:latin typeface="__fkRomanStandard_6bdc6d"/>
              </a:rPr>
              <a:t> – video generation model</a:t>
            </a:r>
          </a:p>
          <a:p>
            <a:pPr lvl="1"/>
            <a:r>
              <a:rPr lang="en-US" b="0" i="0" dirty="0">
                <a:solidFill>
                  <a:srgbClr val="363737"/>
                </a:solidFill>
                <a:effectLst/>
                <a:highlight>
                  <a:srgbClr val="FFFFFF"/>
                </a:highlight>
                <a:latin typeface="SF Pro Display"/>
                <a:hlinkClick r:id="rId5"/>
              </a:rPr>
              <a:t>Imagen 3 </a:t>
            </a:r>
            <a:r>
              <a:rPr lang="en-US" b="0" i="0" dirty="0">
                <a:solidFill>
                  <a:srgbClr val="363737"/>
                </a:solidFill>
                <a:effectLst/>
                <a:highlight>
                  <a:srgbClr val="FFFFFF"/>
                </a:highlight>
                <a:latin typeface="SF Pro Display"/>
              </a:rPr>
              <a:t>– text-to-image model</a:t>
            </a:r>
          </a:p>
          <a:p>
            <a:pPr lvl="1"/>
            <a:r>
              <a:rPr lang="en-US" b="0" i="0" dirty="0">
                <a:solidFill>
                  <a:srgbClr val="363737"/>
                </a:solidFill>
                <a:effectLst/>
                <a:highlight>
                  <a:srgbClr val="FFFFFF"/>
                </a:highlight>
                <a:latin typeface="SF Pro Display"/>
              </a:rPr>
              <a:t>Try Gemini </a:t>
            </a:r>
            <a:r>
              <a:rPr lang="en-US" b="0" i="0" u="none" strike="noStrike" dirty="0">
                <a:solidFill>
                  <a:srgbClr val="05DBF2"/>
                </a:solidFill>
                <a:effectLst/>
                <a:highlight>
                  <a:srgbClr val="FFFFFF"/>
                </a:highlight>
                <a:latin typeface="SF Pro Display"/>
                <a:hlinkClick r:id="rId6"/>
              </a:rPr>
              <a:t>here</a:t>
            </a:r>
            <a:r>
              <a:rPr lang="en-US" b="0" i="0" dirty="0">
                <a:solidFill>
                  <a:srgbClr val="363737"/>
                </a:solidFill>
                <a:effectLst/>
                <a:highlight>
                  <a:srgbClr val="FFFFFF"/>
                </a:highlight>
                <a:latin typeface="SF Pro Display"/>
              </a:rPr>
              <a:t>.</a:t>
            </a:r>
          </a:p>
          <a:p>
            <a:pPr lvl="1"/>
            <a:endParaRPr lang="en-US" dirty="0">
              <a:solidFill>
                <a:srgbClr val="363737"/>
              </a:solidFill>
              <a:highlight>
                <a:srgbClr val="FFFFFF"/>
              </a:highlight>
              <a:latin typeface="SF Pro Display"/>
            </a:endParaRPr>
          </a:p>
          <a:p>
            <a:pPr marL="0" indent="0">
              <a:buNone/>
            </a:pPr>
            <a:endParaRPr lang="en-US" b="0" i="0" dirty="0">
              <a:solidFill>
                <a:srgbClr val="363737"/>
              </a:solidFill>
              <a:effectLst/>
              <a:highlight>
                <a:srgbClr val="FFFFFF"/>
              </a:highlight>
              <a:latin typeface="SF Pro Display"/>
            </a:endParaRPr>
          </a:p>
          <a:p>
            <a:pPr lvl="2"/>
            <a:endParaRPr lang="en-US" dirty="0"/>
          </a:p>
          <a:p>
            <a:pPr lvl="1"/>
            <a:endParaRPr lang="en-US" dirty="0"/>
          </a:p>
          <a:p>
            <a:endParaRPr lang="en-US" dirty="0"/>
          </a:p>
          <a:p>
            <a:endParaRPr lang="en-US" dirty="0"/>
          </a:p>
          <a:p>
            <a:endParaRPr lang="en-US" dirty="0"/>
          </a:p>
        </p:txBody>
      </p:sp>
      <p:pic>
        <p:nvPicPr>
          <p:cNvPr id="7" name="Picture 6" descr="A black sports car on a dirt road&#10;&#10;Description automatically generated">
            <a:hlinkClick r:id="rId6"/>
            <a:extLst>
              <a:ext uri="{FF2B5EF4-FFF2-40B4-BE49-F238E27FC236}">
                <a16:creationId xmlns:a16="http://schemas.microsoft.com/office/drawing/2014/main" id="{E90002BD-E8D6-3837-F313-3244928CB3D9}"/>
              </a:ext>
            </a:extLst>
          </p:cNvPr>
          <p:cNvPicPr>
            <a:picLocks noChangeAspect="1"/>
          </p:cNvPicPr>
          <p:nvPr/>
        </p:nvPicPr>
        <p:blipFill>
          <a:blip r:embed="rId7"/>
          <a:stretch>
            <a:fillRect/>
          </a:stretch>
        </p:blipFill>
        <p:spPr>
          <a:xfrm>
            <a:off x="8574197" y="1706308"/>
            <a:ext cx="3464639" cy="4995623"/>
          </a:xfrm>
          <a:prstGeom prst="rect">
            <a:avLst/>
          </a:prstGeom>
        </p:spPr>
      </p:pic>
      <p:pic>
        <p:nvPicPr>
          <p:cNvPr id="8" name="Picture 7" descr="A blue lines on a black background&#10;&#10;Description automatically generated">
            <a:hlinkClick r:id="rId3"/>
            <a:extLst>
              <a:ext uri="{FF2B5EF4-FFF2-40B4-BE49-F238E27FC236}">
                <a16:creationId xmlns:a16="http://schemas.microsoft.com/office/drawing/2014/main" id="{E0E8C27A-BF38-F592-605E-F3AF4EEADF70}"/>
              </a:ext>
            </a:extLst>
          </p:cNvPr>
          <p:cNvPicPr>
            <a:picLocks noChangeAspect="1"/>
          </p:cNvPicPr>
          <p:nvPr/>
        </p:nvPicPr>
        <p:blipFill>
          <a:blip r:embed="rId8"/>
          <a:stretch>
            <a:fillRect/>
          </a:stretch>
        </p:blipFill>
        <p:spPr>
          <a:xfrm>
            <a:off x="1200189" y="4929382"/>
            <a:ext cx="2916665" cy="1657196"/>
          </a:xfrm>
          <a:prstGeom prst="rect">
            <a:avLst/>
          </a:prstGeom>
          <a:effectLst>
            <a:outerShdw blurRad="50800" dist="38100" dir="2700000" algn="tl" rotWithShape="0">
              <a:prstClr val="black">
                <a:alpha val="40000"/>
              </a:prstClr>
            </a:outerShdw>
          </a:effectLst>
        </p:spPr>
      </p:pic>
      <p:pic>
        <p:nvPicPr>
          <p:cNvPr id="1026" name="Picture 2" descr="Google I/O 2024: VEO, Google's Generative AI Video Generator Is Here">
            <a:hlinkClick r:id="rId4"/>
            <a:extLst>
              <a:ext uri="{FF2B5EF4-FFF2-40B4-BE49-F238E27FC236}">
                <a16:creationId xmlns:a16="http://schemas.microsoft.com/office/drawing/2014/main" id="{BCFA4C3E-16FD-A64A-1326-63674C0B7E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8401" y="4939314"/>
            <a:ext cx="2928469" cy="16472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8E0BE78-B43E-3D6A-83D8-5DC1C0D05DA9}"/>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E53E685-D5A2-B0B8-CE0F-B8FA18708153}"/>
              </a:ext>
            </a:extLst>
          </p:cNvPr>
          <p:cNvSpPr txBox="1">
            <a:spLocks/>
          </p:cNvSpPr>
          <p:nvPr/>
        </p:nvSpPr>
        <p:spPr>
          <a:xfrm>
            <a:off x="838200" y="328549"/>
            <a:ext cx="10515600"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chemeClr val="bg1"/>
                </a:solidFill>
                <a:effectLst/>
                <a:latin typeface="SF Pro Display"/>
              </a:rPr>
              <a:t>The major multi-modal players: Google</a:t>
            </a:r>
            <a:endParaRPr lang="en-US" b="1" dirty="0">
              <a:solidFill>
                <a:schemeClr val="bg1"/>
              </a:solidFill>
              <a:latin typeface="Google Sans"/>
            </a:endParaRPr>
          </a:p>
        </p:txBody>
      </p:sp>
    </p:spTree>
    <p:extLst>
      <p:ext uri="{BB962C8B-B14F-4D97-AF65-F5344CB8AC3E}">
        <p14:creationId xmlns:p14="http://schemas.microsoft.com/office/powerpoint/2010/main" val="39926375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502604"/>
            <a:ext cx="10515600" cy="5225564"/>
          </a:xfrm>
        </p:spPr>
        <p:txBody>
          <a:bodyPr>
            <a:normAutofit/>
          </a:bodyPr>
          <a:lstStyle/>
          <a:p>
            <a:pPr marL="0" indent="0">
              <a:buNone/>
            </a:pPr>
            <a:r>
              <a:rPr lang="en-US" sz="3200" b="1" dirty="0"/>
              <a:t>Wells Fargo</a:t>
            </a:r>
          </a:p>
          <a:p>
            <a:pPr lvl="1"/>
            <a:r>
              <a:rPr lang="en-US" b="1" dirty="0"/>
              <a:t>The power of a company’s intranet</a:t>
            </a:r>
          </a:p>
          <a:p>
            <a:pPr lvl="2"/>
            <a:r>
              <a:rPr lang="en-US" sz="2400" dirty="0"/>
              <a:t>Quick updates helped our call centers</a:t>
            </a:r>
          </a:p>
          <a:p>
            <a:pPr lvl="2"/>
            <a:r>
              <a:rPr lang="en-US" sz="2400" dirty="0"/>
              <a:t>Job family was all over the place (very common these days)</a:t>
            </a:r>
          </a:p>
          <a:p>
            <a:pPr lvl="2"/>
            <a:r>
              <a:rPr lang="en-US" sz="2400" dirty="0"/>
              <a:t>Web-based techs could be used to constantly train people</a:t>
            </a:r>
          </a:p>
          <a:p>
            <a:pPr lvl="1"/>
            <a:r>
              <a:rPr lang="en-US" b="1" dirty="0"/>
              <a:t>Things change big time when you start having kids! </a:t>
            </a:r>
            <a:r>
              <a:rPr lang="en-US" b="1" dirty="0">
                <a:sym typeface="Wingdings" pitchFamily="2" charset="2"/>
              </a:rPr>
              <a:t></a:t>
            </a:r>
          </a:p>
          <a:p>
            <a:pPr lvl="2"/>
            <a:r>
              <a:rPr lang="en-US" sz="2400" dirty="0"/>
              <a:t>No longer was I comfortable freelancing</a:t>
            </a:r>
          </a:p>
          <a:p>
            <a:pPr lvl="2"/>
            <a:endParaRPr lang="en-US" sz="2400" dirty="0"/>
          </a:p>
          <a:p>
            <a:pPr marL="0" indent="0">
              <a:buNone/>
            </a:pPr>
            <a:r>
              <a:rPr lang="en-US" sz="3200" b="1" dirty="0"/>
              <a:t>Old Kent Bank</a:t>
            </a:r>
          </a:p>
          <a:p>
            <a:pPr lvl="1"/>
            <a:r>
              <a:rPr lang="en-US" dirty="0"/>
              <a:t>Web-based training group</a:t>
            </a:r>
          </a:p>
          <a:p>
            <a:pPr lvl="1"/>
            <a:r>
              <a:rPr lang="en-US" dirty="0"/>
              <a:t>5/3 Bank acquired Old Kent on my 1-year mark. Move or lose your job. </a:t>
            </a:r>
            <a:r>
              <a:rPr lang="en-US" b="1" dirty="0"/>
              <a:t>Again, major changes happen quickly! Be ready to adapt/pivot!</a:t>
            </a:r>
          </a:p>
          <a:p>
            <a:pPr marL="457200" lvl="1" indent="0">
              <a:buNone/>
            </a:pPr>
            <a:endParaRPr lang="en-US" dirty="0"/>
          </a:p>
        </p:txBody>
      </p:sp>
      <p:sp>
        <p:nvSpPr>
          <p:cNvPr id="2" name="Rectangle 1">
            <a:extLst>
              <a:ext uri="{FF2B5EF4-FFF2-40B4-BE49-F238E27FC236}">
                <a16:creationId xmlns:a16="http://schemas.microsoft.com/office/drawing/2014/main" id="{51B1372D-43A4-71BC-FDC8-08B1C1663868}"/>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BE0C8F3-1027-70DB-89BD-B17A2E777C72}"/>
              </a:ext>
            </a:extLst>
          </p:cNvPr>
          <p:cNvSpPr txBox="1">
            <a:spLocks/>
          </p:cNvSpPr>
          <p:nvPr/>
        </p:nvSpPr>
        <p:spPr>
          <a:xfrm>
            <a:off x="838200" y="365125"/>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Lessons from the </a:t>
            </a:r>
            <a:r>
              <a:rPr lang="en-US" b="1" dirty="0" err="1">
                <a:solidFill>
                  <a:schemeClr val="bg1"/>
                </a:solidFill>
                <a:latin typeface="Google Sans"/>
              </a:rPr>
              <a:t>corp</a:t>
            </a:r>
            <a:r>
              <a:rPr lang="en-US" b="1" dirty="0">
                <a:solidFill>
                  <a:schemeClr val="bg1"/>
                </a:solidFill>
                <a:latin typeface="Google Sans"/>
              </a:rPr>
              <a:t> world: Banks</a:t>
            </a:r>
          </a:p>
        </p:txBody>
      </p:sp>
    </p:spTree>
    <p:extLst>
      <p:ext uri="{BB962C8B-B14F-4D97-AF65-F5344CB8AC3E}">
        <p14:creationId xmlns:p14="http://schemas.microsoft.com/office/powerpoint/2010/main" val="39756292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825625"/>
            <a:ext cx="10515600" cy="4903421"/>
          </a:xfrm>
        </p:spPr>
        <p:txBody>
          <a:bodyPr>
            <a:normAutofit/>
          </a:bodyPr>
          <a:lstStyle/>
          <a:p>
            <a:pPr marL="0" indent="0">
              <a:buNone/>
            </a:pPr>
            <a:r>
              <a:rPr lang="en-US" b="1" dirty="0"/>
              <a:t>Davenport University Online (DUO)</a:t>
            </a:r>
          </a:p>
          <a:p>
            <a:pPr lvl="1"/>
            <a:r>
              <a:rPr lang="en-US" sz="2800" dirty="0"/>
              <a:t>I believed in the power of the Internet to educate/train people</a:t>
            </a:r>
          </a:p>
          <a:p>
            <a:pPr lvl="1"/>
            <a:r>
              <a:rPr lang="en-US" sz="2800" dirty="0"/>
              <a:t>[1998] Started with handful of courses &amp; faculty members teaching online</a:t>
            </a:r>
          </a:p>
          <a:p>
            <a:pPr lvl="1"/>
            <a:r>
              <a:rPr lang="en-US" sz="2800" dirty="0"/>
              <a:t>[2001] 25 campuses</a:t>
            </a:r>
          </a:p>
          <a:p>
            <a:pPr lvl="2"/>
            <a:r>
              <a:rPr lang="en-US" sz="2400" dirty="0"/>
              <a:t>Often class thresholds couldn’t be met</a:t>
            </a:r>
          </a:p>
          <a:p>
            <a:pPr lvl="2"/>
            <a:r>
              <a:rPr lang="en-US" sz="2400" dirty="0"/>
              <a:t>But </a:t>
            </a:r>
            <a:r>
              <a:rPr lang="en-US" sz="2400" i="1" dirty="0"/>
              <a:t>when enrollments were pooled online, thresholds *could* be met</a:t>
            </a:r>
          </a:p>
          <a:p>
            <a:pPr lvl="1"/>
            <a:r>
              <a:rPr lang="en-US" sz="2800" dirty="0"/>
              <a:t>When left in 2007, DUO offered ~50% of the credit hours</a:t>
            </a:r>
          </a:p>
          <a:p>
            <a:pPr lvl="1"/>
            <a:endParaRPr lang="en-US" sz="2800" dirty="0"/>
          </a:p>
          <a:p>
            <a:pPr lvl="1"/>
            <a:endParaRPr lang="en-US" sz="2800" dirty="0"/>
          </a:p>
        </p:txBody>
      </p:sp>
      <p:sp>
        <p:nvSpPr>
          <p:cNvPr id="2" name="Rectangle 1">
            <a:extLst>
              <a:ext uri="{FF2B5EF4-FFF2-40B4-BE49-F238E27FC236}">
                <a16:creationId xmlns:a16="http://schemas.microsoft.com/office/drawing/2014/main" id="{1A80CD21-D2BC-7899-813B-9F6678953A14}"/>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C8084AB-3D49-C063-46BA-04BA01701DA8}"/>
              </a:ext>
            </a:extLst>
          </p:cNvPr>
          <p:cNvSpPr txBox="1">
            <a:spLocks/>
          </p:cNvSpPr>
          <p:nvPr/>
        </p:nvSpPr>
        <p:spPr>
          <a:xfrm>
            <a:off x="838200" y="365125"/>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Lessons from the world of higher ed: DUO</a:t>
            </a:r>
          </a:p>
        </p:txBody>
      </p:sp>
    </p:spTree>
    <p:extLst>
      <p:ext uri="{BB962C8B-B14F-4D97-AF65-F5344CB8AC3E}">
        <p14:creationId xmlns:p14="http://schemas.microsoft.com/office/powerpoint/2010/main" val="4720884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199" y="1825625"/>
            <a:ext cx="10698271" cy="4903421"/>
          </a:xfrm>
        </p:spPr>
        <p:txBody>
          <a:bodyPr>
            <a:normAutofit/>
          </a:bodyPr>
          <a:lstStyle/>
          <a:p>
            <a:pPr marL="0" indent="0">
              <a:buNone/>
            </a:pPr>
            <a:r>
              <a:rPr lang="en-US" b="1" dirty="0"/>
              <a:t>Davenport University Online</a:t>
            </a:r>
          </a:p>
          <a:p>
            <a:pPr lvl="1"/>
            <a:r>
              <a:rPr lang="en-US" sz="2800" dirty="0"/>
              <a:t>Leadership didn’t want to acknowledge how significant DUO was becoming to the organization</a:t>
            </a:r>
          </a:p>
          <a:p>
            <a:pPr lvl="1"/>
            <a:r>
              <a:rPr lang="en-US" sz="2800" dirty="0"/>
              <a:t>Didn’t feel good as a DUO employee</a:t>
            </a:r>
          </a:p>
          <a:p>
            <a:pPr lvl="1"/>
            <a:endParaRPr lang="en-US" sz="2800" dirty="0"/>
          </a:p>
          <a:p>
            <a:pPr marL="0" indent="0">
              <a:buNone/>
            </a:pPr>
            <a:r>
              <a:rPr lang="en-US" b="1" dirty="0">
                <a:solidFill>
                  <a:schemeClr val="accent5"/>
                </a:solidFill>
              </a:rPr>
              <a:t>Questions:</a:t>
            </a:r>
          </a:p>
          <a:p>
            <a:pPr lvl="1"/>
            <a:r>
              <a:rPr lang="en-US" sz="2800" dirty="0">
                <a:solidFill>
                  <a:schemeClr val="accent5"/>
                </a:solidFill>
              </a:rPr>
              <a:t>Are you acknowledging everyone in your group?</a:t>
            </a:r>
          </a:p>
          <a:p>
            <a:pPr lvl="1"/>
            <a:r>
              <a:rPr lang="en-US" sz="2800" dirty="0">
                <a:solidFill>
                  <a:schemeClr val="accent5"/>
                </a:solidFill>
              </a:rPr>
              <a:t>Is your organization recognizing all of its components &amp; people?</a:t>
            </a:r>
          </a:p>
          <a:p>
            <a:pPr lvl="1"/>
            <a:endParaRPr lang="en-US" sz="2800" dirty="0"/>
          </a:p>
          <a:p>
            <a:pPr lvl="1"/>
            <a:endParaRPr lang="en-US" sz="2800" dirty="0"/>
          </a:p>
          <a:p>
            <a:pPr lvl="1"/>
            <a:endParaRPr lang="en-US" sz="2800" dirty="0"/>
          </a:p>
          <a:p>
            <a:pPr lvl="1"/>
            <a:endParaRPr lang="en-US" sz="2800" dirty="0"/>
          </a:p>
        </p:txBody>
      </p:sp>
      <p:sp>
        <p:nvSpPr>
          <p:cNvPr id="4" name="Rectangle 3">
            <a:extLst>
              <a:ext uri="{FF2B5EF4-FFF2-40B4-BE49-F238E27FC236}">
                <a16:creationId xmlns:a16="http://schemas.microsoft.com/office/drawing/2014/main" id="{93884B5E-AAC2-5C5A-5C08-71E3350A2520}"/>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B6835E9-9D6B-0A06-22FE-A0ACC47600F1}"/>
              </a:ext>
            </a:extLst>
          </p:cNvPr>
          <p:cNvSpPr txBox="1">
            <a:spLocks/>
          </p:cNvSpPr>
          <p:nvPr/>
        </p:nvSpPr>
        <p:spPr>
          <a:xfrm>
            <a:off x="838200" y="365125"/>
            <a:ext cx="10823222"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Lessons from the world of higher ed: DUO</a:t>
            </a:r>
          </a:p>
        </p:txBody>
      </p:sp>
    </p:spTree>
    <p:extLst>
      <p:ext uri="{BB962C8B-B14F-4D97-AF65-F5344CB8AC3E}">
        <p14:creationId xmlns:p14="http://schemas.microsoft.com/office/powerpoint/2010/main" val="37446296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562344" y="1725417"/>
            <a:ext cx="5074368" cy="4903421"/>
          </a:xfrm>
        </p:spPr>
        <p:txBody>
          <a:bodyPr>
            <a:normAutofit/>
          </a:bodyPr>
          <a:lstStyle/>
          <a:p>
            <a:pPr marL="0" indent="0">
              <a:buNone/>
            </a:pPr>
            <a:r>
              <a:rPr lang="en-US" b="1" dirty="0"/>
              <a:t>Learning spaces cost a lot of money to build or renovate!</a:t>
            </a:r>
            <a:br>
              <a:rPr lang="en-US" b="1" dirty="0"/>
            </a:br>
            <a:endParaRPr lang="en-US" b="1" dirty="0"/>
          </a:p>
          <a:p>
            <a:pPr lvl="1"/>
            <a:r>
              <a:rPr lang="en-US" dirty="0"/>
              <a:t>Build ongoing maintenance funds into initial project costs</a:t>
            </a:r>
            <a:br>
              <a:rPr lang="en-US" sz="2800" dirty="0"/>
            </a:br>
            <a:endParaRPr lang="en-US" dirty="0"/>
          </a:p>
          <a:p>
            <a:pPr lvl="1"/>
            <a:r>
              <a:rPr lang="en-US" dirty="0"/>
              <a:t>Building the right infrastructure requires </a:t>
            </a:r>
            <a:r>
              <a:rPr lang="en-US" b="1" dirty="0"/>
              <a:t>a team-based approach</a:t>
            </a:r>
          </a:p>
          <a:p>
            <a:pPr lvl="1"/>
            <a:endParaRPr lang="en-US" sz="2800" dirty="0"/>
          </a:p>
        </p:txBody>
      </p:sp>
      <p:pic>
        <p:nvPicPr>
          <p:cNvPr id="8" name="Picture 7" descr="A room with white tables and chairs&#10;&#10;Description automatically generated">
            <a:extLst>
              <a:ext uri="{FF2B5EF4-FFF2-40B4-BE49-F238E27FC236}">
                <a16:creationId xmlns:a16="http://schemas.microsoft.com/office/drawing/2014/main" id="{32CAB0E0-8317-DA12-24AD-5725B9A05E52}"/>
              </a:ext>
            </a:extLst>
          </p:cNvPr>
          <p:cNvPicPr>
            <a:picLocks noChangeAspect="1"/>
          </p:cNvPicPr>
          <p:nvPr/>
        </p:nvPicPr>
        <p:blipFill>
          <a:blip r:embed="rId3"/>
          <a:stretch>
            <a:fillRect/>
          </a:stretch>
        </p:blipFill>
        <p:spPr>
          <a:xfrm>
            <a:off x="6096000" y="1725417"/>
            <a:ext cx="5846806" cy="4385105"/>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EAE88C69-2E82-F08F-B288-4EB542D620A9}"/>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8316327-9C03-FCAE-652F-BC5DE043D5ED}"/>
              </a:ext>
            </a:extLst>
          </p:cNvPr>
          <p:cNvSpPr txBox="1">
            <a:spLocks/>
          </p:cNvSpPr>
          <p:nvPr/>
        </p:nvSpPr>
        <p:spPr>
          <a:xfrm>
            <a:off x="562344" y="352599"/>
            <a:ext cx="11099078"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Lessons from the world of higher ed: Calvin</a:t>
            </a:r>
          </a:p>
        </p:txBody>
      </p:sp>
    </p:spTree>
    <p:extLst>
      <p:ext uri="{BB962C8B-B14F-4D97-AF65-F5344CB8AC3E}">
        <p14:creationId xmlns:p14="http://schemas.microsoft.com/office/powerpoint/2010/main" val="19753652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825625"/>
            <a:ext cx="11086578" cy="4525071"/>
          </a:xfrm>
        </p:spPr>
        <p:txBody>
          <a:bodyPr>
            <a:normAutofit/>
          </a:bodyPr>
          <a:lstStyle/>
          <a:p>
            <a:pPr marL="0" indent="0">
              <a:buNone/>
            </a:pPr>
            <a:r>
              <a:rPr lang="en-US" sz="3200" b="1" dirty="0">
                <a:latin typeface="+mj-lt"/>
              </a:rPr>
              <a:t>Launched a pilot of Calvin Online </a:t>
            </a:r>
          </a:p>
          <a:p>
            <a:pPr lvl="1"/>
            <a:r>
              <a:rPr lang="en-US" sz="2600" dirty="0">
                <a:latin typeface="+mj-lt"/>
              </a:rPr>
              <a:t>13 courses developed with dual enrollment opportunities</a:t>
            </a:r>
          </a:p>
          <a:p>
            <a:pPr lvl="1"/>
            <a:r>
              <a:rPr lang="en-US" sz="2600" dirty="0">
                <a:latin typeface="+mj-lt"/>
              </a:rPr>
              <a:t>Pilot died on the vine – never made it to the Faculty Senate Floor</a:t>
            </a:r>
          </a:p>
          <a:p>
            <a:pPr lvl="1"/>
            <a:r>
              <a:rPr lang="en-US" sz="2600" dirty="0">
                <a:latin typeface="+mj-lt"/>
              </a:rPr>
              <a:t>May have launched if our group was on the academic side of the house</a:t>
            </a:r>
          </a:p>
          <a:p>
            <a:pPr lvl="1"/>
            <a:r>
              <a:rPr lang="en-US" sz="2600" dirty="0">
                <a:latin typeface="+mj-lt"/>
              </a:rPr>
              <a:t>Top leadership – including the Boards – as well as many faculty members against online-based learning</a:t>
            </a:r>
            <a:br>
              <a:rPr lang="en-US" sz="2400" dirty="0">
                <a:latin typeface="+mj-lt"/>
              </a:rPr>
            </a:br>
            <a:endParaRPr lang="en-US" sz="2400" dirty="0">
              <a:latin typeface="+mj-lt"/>
            </a:endParaRPr>
          </a:p>
          <a:p>
            <a:pPr marL="0" indent="0">
              <a:buNone/>
            </a:pPr>
            <a:r>
              <a:rPr lang="en-US" sz="2400" dirty="0">
                <a:latin typeface="+mj-lt"/>
              </a:rPr>
              <a:t>NOTE: Years later, Calvin </a:t>
            </a:r>
            <a:r>
              <a:rPr lang="en-US" sz="2400" i="1" dirty="0">
                <a:latin typeface="+mj-lt"/>
              </a:rPr>
              <a:t>had</a:t>
            </a:r>
            <a:r>
              <a:rPr lang="en-US" sz="2400" dirty="0">
                <a:latin typeface="+mj-lt"/>
              </a:rPr>
              <a:t> to go online when the college became a university.</a:t>
            </a:r>
          </a:p>
          <a:p>
            <a:pPr lvl="1"/>
            <a:endParaRPr lang="en-US" sz="2800" dirty="0"/>
          </a:p>
        </p:txBody>
      </p:sp>
      <p:sp>
        <p:nvSpPr>
          <p:cNvPr id="4" name="Rectangle 3">
            <a:extLst>
              <a:ext uri="{FF2B5EF4-FFF2-40B4-BE49-F238E27FC236}">
                <a16:creationId xmlns:a16="http://schemas.microsoft.com/office/drawing/2014/main" id="{8F74A787-8831-C3B4-95FB-BDE3E3FA2218}"/>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0EC18D3-46A9-64C9-C41C-A026579E5E69}"/>
              </a:ext>
            </a:extLst>
          </p:cNvPr>
          <p:cNvSpPr txBox="1">
            <a:spLocks/>
          </p:cNvSpPr>
          <p:nvPr/>
        </p:nvSpPr>
        <p:spPr>
          <a:xfrm>
            <a:off x="562344" y="352599"/>
            <a:ext cx="11099078"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Lessons from the world of higher ed: Calvin</a:t>
            </a:r>
          </a:p>
        </p:txBody>
      </p:sp>
    </p:spTree>
    <p:extLst>
      <p:ext uri="{BB962C8B-B14F-4D97-AF65-F5344CB8AC3E}">
        <p14:creationId xmlns:p14="http://schemas.microsoft.com/office/powerpoint/2010/main" val="2900093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D4D63C-B8D3-3ACF-7CCE-33B3B2D2A042}"/>
              </a:ext>
            </a:extLst>
          </p:cNvPr>
          <p:cNvSpPr>
            <a:spLocks noGrp="1"/>
          </p:cNvSpPr>
          <p:nvPr>
            <p:ph idx="1"/>
          </p:nvPr>
        </p:nvSpPr>
        <p:spPr>
          <a:xfrm>
            <a:off x="662835" y="1499948"/>
            <a:ext cx="11011423" cy="5120057"/>
          </a:xfrm>
        </p:spPr>
        <p:txBody>
          <a:bodyPr>
            <a:normAutofit/>
          </a:bodyPr>
          <a:lstStyle/>
          <a:p>
            <a:pPr marL="0" indent="0">
              <a:buNone/>
            </a:pPr>
            <a:r>
              <a:rPr lang="en-US" sz="3100" b="1" dirty="0"/>
              <a:t>“Culture eats strategy for breakfast.” Cultures are critically important! </a:t>
            </a:r>
          </a:p>
          <a:p>
            <a:pPr lvl="1"/>
            <a:r>
              <a:rPr lang="en-US" dirty="0"/>
              <a:t>I didn’t understand this until Philip Morris acquired Kraft</a:t>
            </a:r>
          </a:p>
          <a:p>
            <a:pPr lvl="1"/>
            <a:r>
              <a:rPr lang="en-US" dirty="0"/>
              <a:t>The importance of culture was reinforced with Calvin Online</a:t>
            </a:r>
          </a:p>
          <a:p>
            <a:pPr lvl="1"/>
            <a:r>
              <a:rPr lang="en-US" i="1" dirty="0"/>
              <a:t>If </a:t>
            </a:r>
            <a:r>
              <a:rPr lang="en-US" dirty="0"/>
              <a:t>you can do something </a:t>
            </a:r>
            <a:r>
              <a:rPr lang="en-US" i="1" dirty="0"/>
              <a:t>new</a:t>
            </a:r>
            <a:r>
              <a:rPr lang="en-US" dirty="0"/>
              <a:t>…</a:t>
            </a:r>
          </a:p>
          <a:p>
            <a:pPr lvl="2"/>
            <a:r>
              <a:rPr lang="en-US" sz="2400" dirty="0"/>
              <a:t>…it’s not just the “</a:t>
            </a:r>
            <a:r>
              <a:rPr lang="en-US" sz="2400" b="1" i="1" dirty="0"/>
              <a:t>What</a:t>
            </a:r>
            <a:r>
              <a:rPr lang="en-US" sz="2400" dirty="0"/>
              <a:t> are we doing?” But “</a:t>
            </a:r>
            <a:r>
              <a:rPr lang="en-US" sz="2400" b="1" i="1" dirty="0"/>
              <a:t>How</a:t>
            </a:r>
            <a:r>
              <a:rPr lang="en-US" sz="2400" dirty="0"/>
              <a:t> are we doing it?” and “</a:t>
            </a:r>
            <a:r>
              <a:rPr lang="en-US" sz="2400" b="1" dirty="0"/>
              <a:t>Why</a:t>
            </a:r>
            <a:r>
              <a:rPr lang="en-US" sz="2400" dirty="0"/>
              <a:t> are we doing it?”</a:t>
            </a:r>
          </a:p>
          <a:p>
            <a:pPr lvl="2"/>
            <a:r>
              <a:rPr lang="en-US" sz="2400" dirty="0"/>
              <a:t>Collaborative thinking helps uncover the possibilities</a:t>
            </a:r>
            <a:br>
              <a:rPr lang="en-US" sz="2200" dirty="0"/>
            </a:br>
            <a:endParaRPr lang="en-US" i="1" dirty="0"/>
          </a:p>
          <a:p>
            <a:pPr marL="0" indent="0">
              <a:buNone/>
            </a:pPr>
            <a:r>
              <a:rPr lang="en-US" sz="2400" b="1" dirty="0">
                <a:solidFill>
                  <a:schemeClr val="accent5"/>
                </a:solidFill>
              </a:rPr>
              <a:t>A reflection:</a:t>
            </a:r>
          </a:p>
          <a:p>
            <a:pPr lvl="1"/>
            <a:r>
              <a:rPr lang="en-US" dirty="0">
                <a:solidFill>
                  <a:schemeClr val="accent5"/>
                </a:solidFill>
              </a:rPr>
              <a:t>If the culture of your organization doesn’t support your or your group’s vision, perhaps it’s time to look for a better fit. </a:t>
            </a:r>
          </a:p>
        </p:txBody>
      </p:sp>
      <p:sp>
        <p:nvSpPr>
          <p:cNvPr id="2" name="Rectangle 1">
            <a:extLst>
              <a:ext uri="{FF2B5EF4-FFF2-40B4-BE49-F238E27FC236}">
                <a16:creationId xmlns:a16="http://schemas.microsoft.com/office/drawing/2014/main" id="{E3B02B28-EC8E-59B4-F0AE-3C7486668579}"/>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61A1379-3EA5-6334-7173-E3A5A70664A2}"/>
              </a:ext>
            </a:extLst>
          </p:cNvPr>
          <p:cNvSpPr txBox="1">
            <a:spLocks/>
          </p:cNvSpPr>
          <p:nvPr/>
        </p:nvSpPr>
        <p:spPr>
          <a:xfrm>
            <a:off x="562344" y="352599"/>
            <a:ext cx="1137496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Lessons from higher ed: The importance of culture!</a:t>
            </a:r>
          </a:p>
        </p:txBody>
      </p:sp>
    </p:spTree>
    <p:extLst>
      <p:ext uri="{BB962C8B-B14F-4D97-AF65-F5344CB8AC3E}">
        <p14:creationId xmlns:p14="http://schemas.microsoft.com/office/powerpoint/2010/main" val="1848209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D4D63C-B8D3-3ACF-7CCE-33B3B2D2A042}"/>
              </a:ext>
            </a:extLst>
          </p:cNvPr>
          <p:cNvSpPr>
            <a:spLocks noGrp="1"/>
          </p:cNvSpPr>
          <p:nvPr>
            <p:ph idx="1"/>
          </p:nvPr>
        </p:nvSpPr>
        <p:spPr>
          <a:xfrm>
            <a:off x="562344" y="1690688"/>
            <a:ext cx="10791456" cy="4925131"/>
          </a:xfrm>
        </p:spPr>
        <p:txBody>
          <a:bodyPr>
            <a:normAutofit/>
          </a:bodyPr>
          <a:lstStyle/>
          <a:p>
            <a:pPr marL="0" indent="0">
              <a:buNone/>
            </a:pPr>
            <a:r>
              <a:rPr lang="en-US" b="1" dirty="0">
                <a:solidFill>
                  <a:schemeClr val="accent5"/>
                </a:solidFill>
              </a:rPr>
              <a:t>Fodder for future reflection:</a:t>
            </a:r>
          </a:p>
          <a:p>
            <a:pPr lvl="1"/>
            <a:r>
              <a:rPr lang="en-US" dirty="0">
                <a:solidFill>
                  <a:schemeClr val="accent5"/>
                </a:solidFill>
              </a:rPr>
              <a:t>How would you describe the culture at your institution?</a:t>
            </a:r>
          </a:p>
          <a:p>
            <a:pPr lvl="1"/>
            <a:r>
              <a:rPr lang="en-US" dirty="0">
                <a:solidFill>
                  <a:schemeClr val="accent5"/>
                </a:solidFill>
              </a:rPr>
              <a:t>What are its views on emerging technologies? New programs? Curricular changes? Providing lifelong learning?</a:t>
            </a:r>
          </a:p>
          <a:p>
            <a:pPr lvl="1"/>
            <a:r>
              <a:rPr lang="en-US" dirty="0">
                <a:solidFill>
                  <a:schemeClr val="accent5"/>
                </a:solidFill>
              </a:rPr>
              <a:t>Are you and/or your group finding that the culture is working for you or does the culture need to change? </a:t>
            </a:r>
          </a:p>
          <a:p>
            <a:pPr marL="457200" lvl="1" indent="0">
              <a:buNone/>
            </a:pPr>
            <a:br>
              <a:rPr lang="en-US" dirty="0">
                <a:solidFill>
                  <a:schemeClr val="accent5"/>
                </a:solidFill>
              </a:rPr>
            </a:br>
            <a:endParaRPr lang="en-US" dirty="0">
              <a:solidFill>
                <a:schemeClr val="accent5"/>
              </a:solidFill>
            </a:endParaRPr>
          </a:p>
          <a:p>
            <a:pPr marL="457200" lvl="1" indent="0">
              <a:buNone/>
            </a:pPr>
            <a:r>
              <a:rPr lang="en-US" b="1" dirty="0">
                <a:solidFill>
                  <a:srgbClr val="0012A6"/>
                </a:solidFill>
              </a:rPr>
              <a:t>Bonus question:</a:t>
            </a:r>
          </a:p>
          <a:p>
            <a:pPr lvl="2"/>
            <a:r>
              <a:rPr lang="en-US" sz="2400" dirty="0">
                <a:solidFill>
                  <a:srgbClr val="0012A6"/>
                </a:solidFill>
              </a:rPr>
              <a:t>How has Boeing’s culture </a:t>
            </a:r>
            <a:br>
              <a:rPr lang="en-US" sz="2400" dirty="0">
                <a:solidFill>
                  <a:srgbClr val="0012A6"/>
                </a:solidFill>
              </a:rPr>
            </a:br>
            <a:r>
              <a:rPr lang="en-US" sz="2400" dirty="0">
                <a:solidFill>
                  <a:srgbClr val="0012A6"/>
                </a:solidFill>
              </a:rPr>
              <a:t>hurt them recently?</a:t>
            </a:r>
          </a:p>
        </p:txBody>
      </p:sp>
      <p:pic>
        <p:nvPicPr>
          <p:cNvPr id="5" name="Picture 4" descr="A close up of a tube&#10;&#10;Description automatically generated">
            <a:extLst>
              <a:ext uri="{FF2B5EF4-FFF2-40B4-BE49-F238E27FC236}">
                <a16:creationId xmlns:a16="http://schemas.microsoft.com/office/drawing/2014/main" id="{0595868D-3DF0-99B3-A2D4-BF1C9049B01D}"/>
              </a:ext>
            </a:extLst>
          </p:cNvPr>
          <p:cNvPicPr>
            <a:picLocks noChangeAspect="1"/>
          </p:cNvPicPr>
          <p:nvPr/>
        </p:nvPicPr>
        <p:blipFill>
          <a:blip r:embed="rId3"/>
          <a:stretch>
            <a:fillRect/>
          </a:stretch>
        </p:blipFill>
        <p:spPr>
          <a:xfrm>
            <a:off x="6551629" y="4455469"/>
            <a:ext cx="5474556" cy="2295286"/>
          </a:xfrm>
          <a:prstGeom prst="rect">
            <a:avLst/>
          </a:prstGeom>
        </p:spPr>
      </p:pic>
      <p:cxnSp>
        <p:nvCxnSpPr>
          <p:cNvPr id="7" name="Straight Connector 6">
            <a:extLst>
              <a:ext uri="{FF2B5EF4-FFF2-40B4-BE49-F238E27FC236}">
                <a16:creationId xmlns:a16="http://schemas.microsoft.com/office/drawing/2014/main" id="{000A4A2E-6386-089B-39D2-D6864B6B14A4}"/>
              </a:ext>
            </a:extLst>
          </p:cNvPr>
          <p:cNvCxnSpPr>
            <a:cxnSpLocks/>
            <a:endCxn id="5" idx="1"/>
          </p:cNvCxnSpPr>
          <p:nvPr/>
        </p:nvCxnSpPr>
        <p:spPr>
          <a:xfrm flipV="1">
            <a:off x="4502256" y="5603112"/>
            <a:ext cx="2049373" cy="19373"/>
          </a:xfrm>
          <a:prstGeom prst="line">
            <a:avLst/>
          </a:prstGeom>
          <a:ln>
            <a:solidFill>
              <a:srgbClr val="0012A6"/>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73C5F9FE-9F9B-F886-F3A7-07B12B555A20}"/>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87C3FFB-E4DD-4142-1D61-66C1344DECFE}"/>
              </a:ext>
            </a:extLst>
          </p:cNvPr>
          <p:cNvSpPr txBox="1">
            <a:spLocks/>
          </p:cNvSpPr>
          <p:nvPr/>
        </p:nvSpPr>
        <p:spPr>
          <a:xfrm>
            <a:off x="562344" y="352599"/>
            <a:ext cx="11374960"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Something to reflect upon later on</a:t>
            </a:r>
          </a:p>
        </p:txBody>
      </p:sp>
    </p:spTree>
    <p:extLst>
      <p:ext uri="{BB962C8B-B14F-4D97-AF65-F5344CB8AC3E}">
        <p14:creationId xmlns:p14="http://schemas.microsoft.com/office/powerpoint/2010/main" val="6654602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D4D63C-B8D3-3ACF-7CCE-33B3B2D2A042}"/>
              </a:ext>
            </a:extLst>
          </p:cNvPr>
          <p:cNvSpPr>
            <a:spLocks noGrp="1"/>
          </p:cNvSpPr>
          <p:nvPr>
            <p:ph idx="1"/>
          </p:nvPr>
        </p:nvSpPr>
        <p:spPr>
          <a:xfrm>
            <a:off x="838200" y="1731840"/>
            <a:ext cx="10515600" cy="4657235"/>
          </a:xfrm>
        </p:spPr>
        <p:txBody>
          <a:bodyPr>
            <a:normAutofit/>
          </a:bodyPr>
          <a:lstStyle/>
          <a:p>
            <a:pPr marL="0" indent="0">
              <a:buNone/>
            </a:pPr>
            <a:r>
              <a:rPr lang="en-US" b="1" dirty="0"/>
              <a:t>The American Bar Association’s setup for legal education is ~20 years behind!</a:t>
            </a:r>
          </a:p>
          <a:p>
            <a:pPr lvl="1"/>
            <a:r>
              <a:rPr lang="en-US" dirty="0"/>
              <a:t>No 100%-online based programs</a:t>
            </a:r>
          </a:p>
          <a:p>
            <a:pPr lvl="1"/>
            <a:r>
              <a:rPr lang="en-US" dirty="0"/>
              <a:t>Small % of courses could be taken online</a:t>
            </a:r>
          </a:p>
          <a:p>
            <a:pPr lvl="1"/>
            <a:r>
              <a:rPr lang="en-US" dirty="0"/>
              <a:t>Online-based weekend programs saved our adult students major $$</a:t>
            </a:r>
          </a:p>
          <a:p>
            <a:pPr lvl="1"/>
            <a:r>
              <a:rPr lang="en-US" dirty="0"/>
              <a:t>ABA is NOT ready for today’s pace of change – our society is already being impacted (think AI)</a:t>
            </a:r>
            <a:br>
              <a:rPr lang="en-US" sz="2600" dirty="0"/>
            </a:br>
            <a:endParaRPr lang="en-US" sz="2600" dirty="0"/>
          </a:p>
          <a:p>
            <a:pPr marL="0" indent="0">
              <a:buNone/>
            </a:pPr>
            <a:r>
              <a:rPr lang="en-US" b="1" dirty="0"/>
              <a:t>In transitioning to two new major systems in one year:</a:t>
            </a:r>
          </a:p>
          <a:p>
            <a:pPr lvl="1"/>
            <a:r>
              <a:rPr lang="en-US" dirty="0"/>
              <a:t>Online-based documentation – training on demand – was critically important to our successful migrations</a:t>
            </a:r>
          </a:p>
        </p:txBody>
      </p:sp>
      <p:sp>
        <p:nvSpPr>
          <p:cNvPr id="2" name="Rectangle 1">
            <a:extLst>
              <a:ext uri="{FF2B5EF4-FFF2-40B4-BE49-F238E27FC236}">
                <a16:creationId xmlns:a16="http://schemas.microsoft.com/office/drawing/2014/main" id="{87456EC0-F8C0-7ACE-2E0A-1F20B7DC8CF2}"/>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99C912F-D010-8687-D8E0-2AF2FBCA8D98}"/>
              </a:ext>
            </a:extLst>
          </p:cNvPr>
          <p:cNvSpPr txBox="1">
            <a:spLocks/>
          </p:cNvSpPr>
          <p:nvPr/>
        </p:nvSpPr>
        <p:spPr>
          <a:xfrm>
            <a:off x="562344" y="352599"/>
            <a:ext cx="11099078" cy="598043"/>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Lessons from the world of higher ed: WMU Cooley Law School</a:t>
            </a:r>
          </a:p>
        </p:txBody>
      </p:sp>
    </p:spTree>
    <p:extLst>
      <p:ext uri="{BB962C8B-B14F-4D97-AF65-F5344CB8AC3E}">
        <p14:creationId xmlns:p14="http://schemas.microsoft.com/office/powerpoint/2010/main" val="13399434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D4D63C-B8D3-3ACF-7CCE-33B3B2D2A042}"/>
              </a:ext>
            </a:extLst>
          </p:cNvPr>
          <p:cNvSpPr>
            <a:spLocks noGrp="1"/>
          </p:cNvSpPr>
          <p:nvPr>
            <p:ph idx="1"/>
          </p:nvPr>
        </p:nvSpPr>
        <p:spPr>
          <a:xfrm>
            <a:off x="838200" y="1825625"/>
            <a:ext cx="11074052" cy="4667250"/>
          </a:xfrm>
        </p:spPr>
        <p:txBody>
          <a:bodyPr>
            <a:normAutofit/>
          </a:bodyPr>
          <a:lstStyle/>
          <a:p>
            <a:r>
              <a:rPr lang="en-US" dirty="0"/>
              <a:t>There are limits to how wide the gates of admission should be opened</a:t>
            </a:r>
          </a:p>
          <a:p>
            <a:pPr lvl="1"/>
            <a:r>
              <a:rPr lang="en-US" dirty="0"/>
              <a:t>One can’t change Bar Exam passage rates overnight</a:t>
            </a:r>
            <a:br>
              <a:rPr lang="en-US" dirty="0"/>
            </a:br>
            <a:endParaRPr lang="en-US" dirty="0"/>
          </a:p>
          <a:p>
            <a:r>
              <a:rPr lang="en-US" dirty="0"/>
              <a:t>Trust your people and let them do the work they were hired to do</a:t>
            </a:r>
            <a:br>
              <a:rPr lang="en-US" dirty="0"/>
            </a:br>
            <a:endParaRPr lang="en-US" dirty="0"/>
          </a:p>
          <a:p>
            <a:r>
              <a:rPr lang="en-US" dirty="0"/>
              <a:t>Be transparent as possible as an organization; as always, communications are key</a:t>
            </a:r>
          </a:p>
        </p:txBody>
      </p:sp>
      <p:sp>
        <p:nvSpPr>
          <p:cNvPr id="2" name="Rectangle 1">
            <a:extLst>
              <a:ext uri="{FF2B5EF4-FFF2-40B4-BE49-F238E27FC236}">
                <a16:creationId xmlns:a16="http://schemas.microsoft.com/office/drawing/2014/main" id="{AA266C68-F927-D6D0-EC49-CF947A4495A6}"/>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C42A28C-D646-169A-BF58-6A91041917C7}"/>
              </a:ext>
            </a:extLst>
          </p:cNvPr>
          <p:cNvSpPr txBox="1">
            <a:spLocks/>
          </p:cNvSpPr>
          <p:nvPr/>
        </p:nvSpPr>
        <p:spPr>
          <a:xfrm>
            <a:off x="562344" y="352599"/>
            <a:ext cx="11099078" cy="598043"/>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Lessons from the world of higher ed: WMU Cooley Law School</a:t>
            </a:r>
          </a:p>
        </p:txBody>
      </p:sp>
    </p:spTree>
    <p:extLst>
      <p:ext uri="{BB962C8B-B14F-4D97-AF65-F5344CB8AC3E}">
        <p14:creationId xmlns:p14="http://schemas.microsoft.com/office/powerpoint/2010/main" val="15986975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D4D63C-B8D3-3ACF-7CCE-33B3B2D2A042}"/>
              </a:ext>
            </a:extLst>
          </p:cNvPr>
          <p:cNvSpPr>
            <a:spLocks noGrp="1"/>
          </p:cNvSpPr>
          <p:nvPr>
            <p:ph idx="1"/>
          </p:nvPr>
        </p:nvSpPr>
        <p:spPr>
          <a:xfrm>
            <a:off x="679938" y="1684949"/>
            <a:ext cx="5820509" cy="4667250"/>
          </a:xfrm>
        </p:spPr>
        <p:txBody>
          <a:bodyPr>
            <a:normAutofit/>
          </a:bodyPr>
          <a:lstStyle/>
          <a:p>
            <a:pPr marL="0" indent="0">
              <a:buNone/>
            </a:pPr>
            <a:r>
              <a:rPr lang="en-US" sz="2600" b="1" dirty="0">
                <a:solidFill>
                  <a:schemeClr val="accent5"/>
                </a:solidFill>
              </a:rPr>
              <a:t>Higher education needs to adapt!</a:t>
            </a:r>
          </a:p>
          <a:p>
            <a:r>
              <a:rPr lang="en-US" sz="2200" dirty="0"/>
              <a:t>Too costly &amp; too much student debt</a:t>
            </a:r>
          </a:p>
          <a:p>
            <a:r>
              <a:rPr lang="en-US" sz="2200" dirty="0"/>
              <a:t>Difficult to keep the curriculum up-to-date</a:t>
            </a:r>
          </a:p>
          <a:p>
            <a:r>
              <a:rPr lang="en-US" sz="2200" dirty="0"/>
              <a:t>Students need solid jobs upon graduating</a:t>
            </a:r>
          </a:p>
          <a:p>
            <a:r>
              <a:rPr lang="en-US" sz="2200" dirty="0"/>
              <a:t>The business model is on its last legs</a:t>
            </a:r>
          </a:p>
        </p:txBody>
      </p:sp>
      <p:pic>
        <p:nvPicPr>
          <p:cNvPr id="2" name="Picture 1" descr="A building with trees in front of it&#10;&#10;Description automatically generated">
            <a:hlinkClick r:id="rId3"/>
            <a:extLst>
              <a:ext uri="{FF2B5EF4-FFF2-40B4-BE49-F238E27FC236}">
                <a16:creationId xmlns:a16="http://schemas.microsoft.com/office/drawing/2014/main" id="{1A8D09CF-958F-4EE3-6FC1-A940C0D3EC34}"/>
              </a:ext>
            </a:extLst>
          </p:cNvPr>
          <p:cNvPicPr>
            <a:picLocks noChangeAspect="1"/>
          </p:cNvPicPr>
          <p:nvPr/>
        </p:nvPicPr>
        <p:blipFill>
          <a:blip r:embed="rId4"/>
          <a:stretch>
            <a:fillRect/>
          </a:stretch>
        </p:blipFill>
        <p:spPr>
          <a:xfrm>
            <a:off x="6585657" y="1684949"/>
            <a:ext cx="5606343" cy="3331946"/>
          </a:xfrm>
          <a:prstGeom prst="rect">
            <a:avLst/>
          </a:prstGeom>
        </p:spPr>
      </p:pic>
      <p:sp>
        <p:nvSpPr>
          <p:cNvPr id="6" name="TextBox 5">
            <a:extLst>
              <a:ext uri="{FF2B5EF4-FFF2-40B4-BE49-F238E27FC236}">
                <a16:creationId xmlns:a16="http://schemas.microsoft.com/office/drawing/2014/main" id="{871E59F7-C1DB-34B9-876B-A0E01E49B3F0}"/>
              </a:ext>
            </a:extLst>
          </p:cNvPr>
          <p:cNvSpPr txBox="1"/>
          <p:nvPr/>
        </p:nvSpPr>
        <p:spPr>
          <a:xfrm>
            <a:off x="6585657" y="5612397"/>
            <a:ext cx="5524281" cy="461665"/>
          </a:xfrm>
          <a:prstGeom prst="rect">
            <a:avLst/>
          </a:prstGeom>
          <a:noFill/>
        </p:spPr>
        <p:txBody>
          <a:bodyPr wrap="square">
            <a:spAutoFit/>
          </a:bodyPr>
          <a:lstStyle/>
          <a:p>
            <a:r>
              <a:rPr lang="en-US" sz="2400" b="1" i="1" dirty="0">
                <a:solidFill>
                  <a:schemeClr val="accent5"/>
                </a:solidFill>
              </a:rPr>
              <a:t>You can’t cut your way to success!</a:t>
            </a:r>
          </a:p>
        </p:txBody>
      </p:sp>
      <p:sp>
        <p:nvSpPr>
          <p:cNvPr id="8" name="TextBox 7">
            <a:extLst>
              <a:ext uri="{FF2B5EF4-FFF2-40B4-BE49-F238E27FC236}">
                <a16:creationId xmlns:a16="http://schemas.microsoft.com/office/drawing/2014/main" id="{5A5EF752-C7B8-588E-0FB2-3FBA118C409F}"/>
              </a:ext>
            </a:extLst>
          </p:cNvPr>
          <p:cNvSpPr txBox="1"/>
          <p:nvPr/>
        </p:nvSpPr>
        <p:spPr>
          <a:xfrm>
            <a:off x="10775081" y="5157571"/>
            <a:ext cx="1333283" cy="307777"/>
          </a:xfrm>
          <a:prstGeom prst="rect">
            <a:avLst/>
          </a:prstGeom>
          <a:noFill/>
        </p:spPr>
        <p:txBody>
          <a:bodyPr wrap="square">
            <a:spAutoFit/>
          </a:bodyPr>
          <a:lstStyle/>
          <a:p>
            <a:pPr algn="r"/>
            <a:r>
              <a:rPr lang="en-US" sz="1400" b="0" dirty="0">
                <a:effectLst/>
                <a:latin typeface="National"/>
              </a:rPr>
              <a:t>April 26, 2024</a:t>
            </a:r>
            <a:endParaRPr lang="en-US" sz="1400" dirty="0"/>
          </a:p>
        </p:txBody>
      </p:sp>
      <p:sp>
        <p:nvSpPr>
          <p:cNvPr id="5" name="Rectangle 4">
            <a:extLst>
              <a:ext uri="{FF2B5EF4-FFF2-40B4-BE49-F238E27FC236}">
                <a16:creationId xmlns:a16="http://schemas.microsoft.com/office/drawing/2014/main" id="{165CDF9E-5F4E-27D9-5A35-FCAFEDEF1B4B}"/>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10A5D8F-45C4-9019-292F-BB56047E5653}"/>
              </a:ext>
            </a:extLst>
          </p:cNvPr>
          <p:cNvSpPr txBox="1">
            <a:spLocks/>
          </p:cNvSpPr>
          <p:nvPr/>
        </p:nvSpPr>
        <p:spPr>
          <a:xfrm>
            <a:off x="562344" y="352599"/>
            <a:ext cx="11099078"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Lessons from the world of higher ed</a:t>
            </a:r>
          </a:p>
        </p:txBody>
      </p:sp>
    </p:spTree>
    <p:extLst>
      <p:ext uri="{BB962C8B-B14F-4D97-AF65-F5344CB8AC3E}">
        <p14:creationId xmlns:p14="http://schemas.microsoft.com/office/powerpoint/2010/main" val="3315824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a:xfrm>
            <a:off x="565608" y="1825625"/>
            <a:ext cx="10788192" cy="4925904"/>
          </a:xfrm>
        </p:spPr>
        <p:txBody>
          <a:bodyPr>
            <a:normAutofit lnSpcReduction="10000"/>
          </a:bodyPr>
          <a:lstStyle/>
          <a:p>
            <a:pPr marL="0" indent="0" algn="l">
              <a:buNone/>
            </a:pPr>
            <a:r>
              <a:rPr lang="en-US" b="1" i="0" dirty="0">
                <a:solidFill>
                  <a:srgbClr val="363737"/>
                </a:solidFill>
                <a:effectLst/>
                <a:highlight>
                  <a:srgbClr val="FFFFFF"/>
                </a:highlight>
                <a:latin typeface="SF Pro Display"/>
              </a:rPr>
              <a:t>Microsoft’s </a:t>
            </a:r>
            <a:r>
              <a:rPr lang="en-US" b="1" i="0" dirty="0">
                <a:solidFill>
                  <a:srgbClr val="363737"/>
                </a:solidFill>
                <a:effectLst/>
                <a:highlight>
                  <a:srgbClr val="FFFFFF"/>
                </a:highlight>
                <a:latin typeface="SF Pro Display"/>
                <a:hlinkClick r:id="rId3"/>
              </a:rPr>
              <a:t>Copilot</a:t>
            </a:r>
            <a:r>
              <a:rPr lang="en-US" b="1" i="0" dirty="0">
                <a:solidFill>
                  <a:srgbClr val="363737"/>
                </a:solidFill>
                <a:effectLst/>
                <a:highlight>
                  <a:srgbClr val="FFFFFF"/>
                </a:highlight>
                <a:latin typeface="SF Pro Display"/>
              </a:rPr>
              <a:t> for Microsoft 365</a:t>
            </a:r>
            <a:br>
              <a:rPr lang="en-US" b="1" i="0" dirty="0">
                <a:solidFill>
                  <a:srgbClr val="363737"/>
                </a:solidFill>
                <a:effectLst/>
                <a:highlight>
                  <a:srgbClr val="FFFFFF"/>
                </a:highlight>
                <a:latin typeface="SF Pro Display"/>
              </a:rPr>
            </a:br>
            <a:r>
              <a:rPr lang="en-US" sz="2000" b="1" i="0" dirty="0">
                <a:solidFill>
                  <a:srgbClr val="363737"/>
                </a:solidFill>
                <a:effectLst/>
                <a:highlight>
                  <a:srgbClr val="FFFFFF"/>
                </a:highlight>
                <a:latin typeface="SF Pro Display"/>
              </a:rPr>
              <a:t>formerly Bing Chat</a:t>
            </a:r>
            <a:endParaRPr lang="en-US" b="1" i="0" dirty="0">
              <a:solidFill>
                <a:srgbClr val="363737"/>
              </a:solidFill>
              <a:effectLst/>
              <a:highlight>
                <a:srgbClr val="FFFFFF"/>
              </a:highlight>
              <a:latin typeface="SF Pro Display"/>
            </a:endParaRPr>
          </a:p>
          <a:p>
            <a:pPr lvl="1"/>
            <a:r>
              <a:rPr lang="en-US" b="0" i="0" dirty="0">
                <a:solidFill>
                  <a:srgbClr val="363737"/>
                </a:solidFill>
                <a:effectLst/>
                <a:highlight>
                  <a:srgbClr val="FFFFFF"/>
                </a:highlight>
                <a:latin typeface="SF Pro Display"/>
              </a:rPr>
              <a:t>Runs on GPT-4 &amp; DALL-E 3, excels at coding, </a:t>
            </a:r>
            <a:br>
              <a:rPr lang="en-US" b="0" i="0" dirty="0">
                <a:solidFill>
                  <a:srgbClr val="363737"/>
                </a:solidFill>
                <a:effectLst/>
                <a:highlight>
                  <a:srgbClr val="FFFFFF"/>
                </a:highlight>
                <a:latin typeface="SF Pro Display"/>
              </a:rPr>
            </a:br>
            <a:r>
              <a:rPr lang="en-US" b="0" i="0" dirty="0">
                <a:solidFill>
                  <a:srgbClr val="363737"/>
                </a:solidFill>
                <a:effectLst/>
                <a:highlight>
                  <a:srgbClr val="FFFFFF"/>
                </a:highlight>
                <a:latin typeface="SF Pro Display"/>
              </a:rPr>
              <a:t>text generation</a:t>
            </a:r>
          </a:p>
          <a:p>
            <a:pPr lvl="1"/>
            <a:r>
              <a:rPr lang="en-US" b="0" i="0" dirty="0">
                <a:solidFill>
                  <a:srgbClr val="363737"/>
                </a:solidFill>
                <a:effectLst/>
                <a:highlight>
                  <a:srgbClr val="FFFFFF"/>
                </a:highlight>
                <a:latin typeface="SF Pro Display"/>
              </a:rPr>
              <a:t>Introduced </a:t>
            </a:r>
            <a:r>
              <a:rPr lang="en-US" b="0" i="0" dirty="0" err="1">
                <a:solidFill>
                  <a:srgbClr val="363737"/>
                </a:solidFill>
                <a:effectLst/>
                <a:highlight>
                  <a:srgbClr val="FFFFFF"/>
                </a:highlight>
                <a:latin typeface="SF Pro Display"/>
              </a:rPr>
              <a:t>Copilot+PCs</a:t>
            </a:r>
            <a:r>
              <a:rPr lang="en-US" b="0" i="0" dirty="0">
                <a:solidFill>
                  <a:srgbClr val="363737"/>
                </a:solidFill>
                <a:effectLst/>
                <a:highlight>
                  <a:srgbClr val="FFFFFF"/>
                </a:highlight>
                <a:latin typeface="SF Pro Display"/>
              </a:rPr>
              <a:t> </a:t>
            </a:r>
            <a:r>
              <a:rPr lang="en-US" sz="1600" b="0" i="0" dirty="0">
                <a:solidFill>
                  <a:srgbClr val="363737"/>
                </a:solidFill>
                <a:effectLst/>
                <a:highlight>
                  <a:srgbClr val="FFFFFF"/>
                </a:highlight>
                <a:latin typeface="SF Pro Display"/>
              </a:rPr>
              <a:t>(May 2024)</a:t>
            </a:r>
          </a:p>
          <a:p>
            <a:pPr lvl="1"/>
            <a:r>
              <a:rPr lang="en-US" b="0" i="0" dirty="0">
                <a:solidFill>
                  <a:srgbClr val="363737"/>
                </a:solidFill>
                <a:effectLst/>
                <a:highlight>
                  <a:srgbClr val="FFFFFF"/>
                </a:highlight>
                <a:latin typeface="SF Pro Display"/>
              </a:rPr>
              <a:t>Try Copilot </a:t>
            </a:r>
            <a:r>
              <a:rPr lang="en-US" b="0" i="0" u="none" strike="noStrike" dirty="0">
                <a:solidFill>
                  <a:srgbClr val="05DBF2"/>
                </a:solidFill>
                <a:effectLst/>
                <a:highlight>
                  <a:srgbClr val="FFFFFF"/>
                </a:highlight>
                <a:latin typeface="SF Pro Display"/>
                <a:hlinkClick r:id="rId4"/>
              </a:rPr>
              <a:t>here</a:t>
            </a:r>
            <a:endParaRPr lang="en-US" b="0" i="0" u="none" strike="noStrike" dirty="0">
              <a:solidFill>
                <a:srgbClr val="05DBF2"/>
              </a:solidFill>
              <a:effectLst/>
              <a:highlight>
                <a:srgbClr val="FFFFFF"/>
              </a:highlight>
              <a:latin typeface="SF Pro Display"/>
            </a:endParaRPr>
          </a:p>
          <a:p>
            <a:pPr lvl="1"/>
            <a:endParaRPr lang="en-US" dirty="0">
              <a:solidFill>
                <a:srgbClr val="05DBF2"/>
              </a:solidFill>
              <a:highlight>
                <a:srgbClr val="FFFFFF"/>
              </a:highlight>
              <a:latin typeface="SF Pro Display"/>
            </a:endParaRPr>
          </a:p>
          <a:p>
            <a:pPr marL="0" indent="0" algn="l">
              <a:buNone/>
            </a:pPr>
            <a:r>
              <a:rPr lang="en-US" b="1" i="0" dirty="0" err="1">
                <a:solidFill>
                  <a:srgbClr val="363737"/>
                </a:solidFill>
                <a:effectLst/>
                <a:highlight>
                  <a:srgbClr val="FFFFFF"/>
                </a:highlight>
                <a:latin typeface="SF Pro Display"/>
              </a:rPr>
              <a:t>Anthropic’s</a:t>
            </a:r>
            <a:r>
              <a:rPr lang="en-US" b="1" i="0" dirty="0">
                <a:solidFill>
                  <a:srgbClr val="363737"/>
                </a:solidFill>
                <a:effectLst/>
                <a:highlight>
                  <a:srgbClr val="FFFFFF"/>
                </a:highlight>
                <a:latin typeface="SF Pro Display"/>
              </a:rPr>
              <a:t> Claude 3 </a:t>
            </a:r>
            <a:r>
              <a:rPr lang="en-US" sz="1800" b="1" i="0" dirty="0">
                <a:solidFill>
                  <a:srgbClr val="363737"/>
                </a:solidFill>
                <a:effectLst/>
                <a:highlight>
                  <a:srgbClr val="FFFFFF"/>
                </a:highlight>
                <a:latin typeface="SF Pro Display"/>
              </a:rPr>
              <a:t>(trained on data through Aug 2023)</a:t>
            </a:r>
          </a:p>
          <a:p>
            <a:pPr lvl="1"/>
            <a:r>
              <a:rPr lang="en-US" b="0" i="0" dirty="0">
                <a:solidFill>
                  <a:srgbClr val="363737"/>
                </a:solidFill>
                <a:effectLst/>
                <a:highlight>
                  <a:srgbClr val="FFFFFF"/>
                </a:highlight>
                <a:latin typeface="SF Pro Display"/>
              </a:rPr>
              <a:t>Designed to emulate more human-like responses</a:t>
            </a:r>
          </a:p>
          <a:p>
            <a:pPr lvl="1"/>
            <a:r>
              <a:rPr lang="en-US" dirty="0">
                <a:solidFill>
                  <a:srgbClr val="363737"/>
                </a:solidFill>
                <a:highlight>
                  <a:srgbClr val="FFFFFF"/>
                </a:highlight>
                <a:latin typeface="SF Pro Display"/>
              </a:rPr>
              <a:t>I</a:t>
            </a:r>
            <a:r>
              <a:rPr lang="en-US" b="0" i="0" dirty="0">
                <a:solidFill>
                  <a:srgbClr val="363737"/>
                </a:solidFill>
                <a:effectLst/>
                <a:highlight>
                  <a:srgbClr val="FFFFFF"/>
                </a:highlight>
                <a:latin typeface="SF Pro Display"/>
              </a:rPr>
              <a:t>mpressive language understanding</a:t>
            </a:r>
          </a:p>
          <a:p>
            <a:pPr lvl="1"/>
            <a:r>
              <a:rPr lang="en-US" b="0" i="0" dirty="0">
                <a:solidFill>
                  <a:srgbClr val="363737"/>
                </a:solidFill>
                <a:effectLst/>
                <a:highlight>
                  <a:srgbClr val="FFFFFF"/>
                </a:highlight>
                <a:latin typeface="SF Pro Display"/>
              </a:rPr>
              <a:t>Exceptional in generating creative and insightful text</a:t>
            </a:r>
          </a:p>
          <a:p>
            <a:pPr lvl="1"/>
            <a:r>
              <a:rPr lang="en-US" dirty="0">
                <a:solidFill>
                  <a:srgbClr val="363737"/>
                </a:solidFill>
                <a:highlight>
                  <a:srgbClr val="FFFFFF"/>
                </a:highlight>
                <a:latin typeface="SF Pro Display"/>
              </a:rPr>
              <a:t>Via t</a:t>
            </a:r>
            <a:r>
              <a:rPr lang="en-US" b="0" i="0" dirty="0">
                <a:solidFill>
                  <a:srgbClr val="363737"/>
                </a:solidFill>
                <a:effectLst/>
                <a:highlight>
                  <a:srgbClr val="FFFFFF"/>
                </a:highlight>
                <a:latin typeface="SF Pro Display"/>
              </a:rPr>
              <a:t>ool use, can interact with external tools &amp; APIs</a:t>
            </a:r>
          </a:p>
          <a:p>
            <a:pPr lvl="1"/>
            <a:r>
              <a:rPr lang="en-US" b="0" i="0" dirty="0">
                <a:solidFill>
                  <a:srgbClr val="363737"/>
                </a:solidFill>
                <a:effectLst/>
                <a:highlight>
                  <a:srgbClr val="FFFFFF"/>
                </a:highlight>
                <a:latin typeface="SF Pro Display"/>
              </a:rPr>
              <a:t>Try Claude </a:t>
            </a:r>
            <a:r>
              <a:rPr lang="en-US" b="0" i="0" u="none" strike="noStrike" dirty="0">
                <a:solidFill>
                  <a:srgbClr val="05DBF2"/>
                </a:solidFill>
                <a:effectLst/>
                <a:highlight>
                  <a:srgbClr val="FFFFFF"/>
                </a:highlight>
                <a:latin typeface="SF Pro Display"/>
                <a:hlinkClick r:id="rId5"/>
              </a:rPr>
              <a:t>here</a:t>
            </a:r>
            <a:r>
              <a:rPr lang="en-US" b="0" i="0" dirty="0">
                <a:solidFill>
                  <a:srgbClr val="363737"/>
                </a:solidFill>
                <a:effectLst/>
                <a:highlight>
                  <a:srgbClr val="FFFFFF"/>
                </a:highlight>
                <a:latin typeface="SF Pro Display"/>
              </a:rPr>
              <a:t>.</a:t>
            </a:r>
          </a:p>
          <a:p>
            <a:pPr lvl="1"/>
            <a:endParaRPr lang="en-US" u="none" strike="noStrike" dirty="0">
              <a:solidFill>
                <a:srgbClr val="363737"/>
              </a:solidFill>
              <a:highlight>
                <a:srgbClr val="FFFFFF"/>
              </a:highlight>
              <a:latin typeface="SF Pro Display"/>
            </a:endParaRPr>
          </a:p>
          <a:p>
            <a:pPr lvl="1"/>
            <a:endParaRPr lang="en-US" dirty="0">
              <a:solidFill>
                <a:srgbClr val="363737"/>
              </a:solidFill>
              <a:highlight>
                <a:srgbClr val="FFFFFF"/>
              </a:highlight>
              <a:latin typeface="SF Pro Display"/>
            </a:endParaRPr>
          </a:p>
          <a:p>
            <a:pPr lvl="1"/>
            <a:endParaRPr lang="en-US" dirty="0"/>
          </a:p>
          <a:p>
            <a:pPr lvl="1"/>
            <a:endParaRPr lang="en-US" dirty="0"/>
          </a:p>
          <a:p>
            <a:endParaRPr lang="en-US" dirty="0"/>
          </a:p>
          <a:p>
            <a:endParaRPr lang="en-US" dirty="0"/>
          </a:p>
          <a:p>
            <a:endParaRPr lang="en-US" dirty="0"/>
          </a:p>
        </p:txBody>
      </p:sp>
      <p:pic>
        <p:nvPicPr>
          <p:cNvPr id="2050" name="Picture 2" descr="Introducing Copilot+ PCs - The Official Microsoft Blog">
            <a:hlinkClick r:id="rId6"/>
            <a:extLst>
              <a:ext uri="{FF2B5EF4-FFF2-40B4-BE49-F238E27FC236}">
                <a16:creationId xmlns:a16="http://schemas.microsoft.com/office/drawing/2014/main" id="{DAF06E47-7C6A-1C50-E1AE-CCCC59CE35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7390" y="1825625"/>
            <a:ext cx="3684105" cy="2074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Anthropic's Claude 3 better than ChatGPT and Gemini? All you need to know -  Hindustan Times">
            <a:extLst>
              <a:ext uri="{FF2B5EF4-FFF2-40B4-BE49-F238E27FC236}">
                <a16:creationId xmlns:a16="http://schemas.microsoft.com/office/drawing/2014/main" id="{F788432B-E6E4-862C-9A68-C2659E04A4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7390" y="4254989"/>
            <a:ext cx="3687467" cy="2074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E133FCA-2521-0329-1CD6-40F281A86459}"/>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F122D54-ECA2-149C-3C77-314AF1140B6F}"/>
              </a:ext>
            </a:extLst>
          </p:cNvPr>
          <p:cNvSpPr txBox="1">
            <a:spLocks/>
          </p:cNvSpPr>
          <p:nvPr/>
        </p:nvSpPr>
        <p:spPr>
          <a:xfrm>
            <a:off x="838200" y="328549"/>
            <a:ext cx="10515600"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chemeClr val="bg1"/>
                </a:solidFill>
                <a:effectLst/>
                <a:latin typeface="SF Pro Display"/>
              </a:rPr>
              <a:t>Other major multi-modal players</a:t>
            </a:r>
            <a:endParaRPr lang="en-US" b="1" dirty="0">
              <a:solidFill>
                <a:schemeClr val="bg1"/>
              </a:solidFill>
              <a:latin typeface="Google Sans"/>
            </a:endParaRPr>
          </a:p>
        </p:txBody>
      </p:sp>
    </p:spTree>
    <p:extLst>
      <p:ext uri="{BB962C8B-B14F-4D97-AF65-F5344CB8AC3E}">
        <p14:creationId xmlns:p14="http://schemas.microsoft.com/office/powerpoint/2010/main" val="12707755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2051F7-B074-B0B9-5A8C-E9E601549916}"/>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94B379A-F247-FFBD-8FF7-C973A3EBEF7C}"/>
              </a:ext>
            </a:extLst>
          </p:cNvPr>
          <p:cNvSpPr txBox="1">
            <a:spLocks/>
          </p:cNvSpPr>
          <p:nvPr/>
        </p:nvSpPr>
        <p:spPr>
          <a:xfrm>
            <a:off x="637785" y="352599"/>
            <a:ext cx="11023637" cy="59804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In conclusion</a:t>
            </a:r>
          </a:p>
        </p:txBody>
      </p:sp>
      <p:sp>
        <p:nvSpPr>
          <p:cNvPr id="9" name="Content Placeholder 2">
            <a:extLst>
              <a:ext uri="{FF2B5EF4-FFF2-40B4-BE49-F238E27FC236}">
                <a16:creationId xmlns:a16="http://schemas.microsoft.com/office/drawing/2014/main" id="{2F113D24-46B9-6C44-4895-0BDA5659383D}"/>
              </a:ext>
            </a:extLst>
          </p:cNvPr>
          <p:cNvSpPr txBox="1">
            <a:spLocks/>
          </p:cNvSpPr>
          <p:nvPr/>
        </p:nvSpPr>
        <p:spPr>
          <a:xfrm>
            <a:off x="637785" y="1830750"/>
            <a:ext cx="10635640" cy="3368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5"/>
                </a:solidFill>
                <a:latin typeface="+mj-lt"/>
              </a:rPr>
              <a:t>Some final questions to conclude this presentation:</a:t>
            </a:r>
          </a:p>
          <a:p>
            <a:pPr marL="0" indent="0">
              <a:buFont typeface="Arial" panose="020B0604020202020204" pitchFamily="34" charset="0"/>
              <a:buNone/>
            </a:pPr>
            <a:endParaRPr lang="en-US" sz="2400" b="1" dirty="0">
              <a:solidFill>
                <a:schemeClr val="accent5"/>
              </a:solidFill>
              <a:latin typeface="+mj-lt"/>
            </a:endParaRPr>
          </a:p>
          <a:p>
            <a:r>
              <a:rPr lang="en-US" sz="2400" dirty="0">
                <a:solidFill>
                  <a:schemeClr val="accent5"/>
                </a:solidFill>
                <a:latin typeface="+mj-lt"/>
              </a:rPr>
              <a:t>What can you and your organization do to help people learn over a lifetime?</a:t>
            </a:r>
          </a:p>
          <a:p>
            <a:r>
              <a:rPr lang="en-US" sz="2400" dirty="0">
                <a:solidFill>
                  <a:schemeClr val="accent5"/>
                </a:solidFill>
                <a:latin typeface="+mj-lt"/>
              </a:rPr>
              <a:t>How can we offer our services as cost-effectively as possible?</a:t>
            </a:r>
          </a:p>
          <a:p>
            <a:r>
              <a:rPr lang="en-US" sz="2400" dirty="0">
                <a:solidFill>
                  <a:schemeClr val="accent5"/>
                </a:solidFill>
                <a:latin typeface="+mj-lt"/>
              </a:rPr>
              <a:t>How can we be more responsive to the needs that are out there?</a:t>
            </a:r>
          </a:p>
        </p:txBody>
      </p:sp>
    </p:spTree>
    <p:extLst>
      <p:ext uri="{BB962C8B-B14F-4D97-AF65-F5344CB8AC3E}">
        <p14:creationId xmlns:p14="http://schemas.microsoft.com/office/powerpoint/2010/main" val="11198675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387209-199A-2F20-A28F-FEE08FC10F2B}"/>
              </a:ext>
            </a:extLst>
          </p:cNvPr>
          <p:cNvSpPr/>
          <p:nvPr/>
        </p:nvSpPr>
        <p:spPr>
          <a:xfrm>
            <a:off x="0" y="0"/>
            <a:ext cx="12192000" cy="4997885"/>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Learning from the living AI-based classroom ">
            <a:hlinkClick r:id="rId3"/>
            <a:extLst>
              <a:ext uri="{FF2B5EF4-FFF2-40B4-BE49-F238E27FC236}">
                <a16:creationId xmlns:a16="http://schemas.microsoft.com/office/drawing/2014/main" id="{9BCA4F4C-FD59-F9D1-6E45-B1C87393B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11" y="482665"/>
            <a:ext cx="3164634" cy="36989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Learning Ecosystems Blog">
            <a:hlinkClick r:id="rId5"/>
            <a:extLst>
              <a:ext uri="{FF2B5EF4-FFF2-40B4-BE49-F238E27FC236}">
                <a16:creationId xmlns:a16="http://schemas.microsoft.com/office/drawing/2014/main" id="{9A74C257-E848-1C17-7196-1EBE820AF5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6455" y="482665"/>
            <a:ext cx="3164634" cy="3698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06C19F-E1CE-7CE4-8DCD-4FF6B565CF3F}"/>
              </a:ext>
            </a:extLst>
          </p:cNvPr>
          <p:cNvSpPr txBox="1"/>
          <p:nvPr/>
        </p:nvSpPr>
        <p:spPr>
          <a:xfrm>
            <a:off x="0" y="5626620"/>
            <a:ext cx="10407190" cy="461665"/>
          </a:xfrm>
          <a:prstGeom prst="rect">
            <a:avLst/>
          </a:prstGeom>
          <a:noFill/>
        </p:spPr>
        <p:txBody>
          <a:bodyPr wrap="square">
            <a:spAutoFit/>
          </a:bodyPr>
          <a:lstStyle/>
          <a:p>
            <a:pPr algn="r"/>
            <a:r>
              <a:rPr lang="en-US" sz="2400" b="1" dirty="0">
                <a:solidFill>
                  <a:schemeClr val="accent5"/>
                </a:solidFill>
                <a:latin typeface="+mj-lt"/>
              </a:rPr>
              <a:t>After this slide, see several people to check out re: EdTech &amp; Learning Science</a:t>
            </a:r>
            <a:r>
              <a:rPr lang="en-US" sz="2400" b="1" dirty="0">
                <a:solidFill>
                  <a:schemeClr val="accent5"/>
                </a:solidFill>
                <a:latin typeface="+mj-lt"/>
                <a:sym typeface="Wingdings" pitchFamily="2" charset="2"/>
              </a:rPr>
              <a:t> </a:t>
            </a:r>
            <a:endParaRPr lang="en-US" sz="2400" dirty="0">
              <a:solidFill>
                <a:schemeClr val="accent5"/>
              </a:solidFill>
              <a:latin typeface="+mj-lt"/>
            </a:endParaRPr>
          </a:p>
        </p:txBody>
      </p:sp>
      <p:sp>
        <p:nvSpPr>
          <p:cNvPr id="9" name="Right Arrow 8">
            <a:extLst>
              <a:ext uri="{FF2B5EF4-FFF2-40B4-BE49-F238E27FC236}">
                <a16:creationId xmlns:a16="http://schemas.microsoft.com/office/drawing/2014/main" id="{0ACAEC31-86A9-08F8-ACD6-B96970DBBB53}"/>
              </a:ext>
            </a:extLst>
          </p:cNvPr>
          <p:cNvSpPr/>
          <p:nvPr/>
        </p:nvSpPr>
        <p:spPr>
          <a:xfrm>
            <a:off x="10492033" y="5590642"/>
            <a:ext cx="1399056" cy="533623"/>
          </a:xfrm>
          <a:prstGeom prst="rightArrow">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9370A27B-5168-B2A7-EEC6-4F95B1B834BA}"/>
              </a:ext>
            </a:extLst>
          </p:cNvPr>
          <p:cNvSpPr/>
          <p:nvPr/>
        </p:nvSpPr>
        <p:spPr>
          <a:xfrm>
            <a:off x="3910208" y="482665"/>
            <a:ext cx="4371583" cy="3801236"/>
          </a:xfrm>
          <a:prstGeom prst="roundRect">
            <a:avLst/>
          </a:prstGeom>
          <a:solidFill>
            <a:schemeClr val="bg1"/>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037A19-30A1-B4EB-E82B-4CB26DBD415D}"/>
              </a:ext>
            </a:extLst>
          </p:cNvPr>
          <p:cNvSpPr txBox="1"/>
          <p:nvPr/>
        </p:nvSpPr>
        <p:spPr>
          <a:xfrm>
            <a:off x="0" y="900966"/>
            <a:ext cx="12191999" cy="1200329"/>
          </a:xfrm>
          <a:prstGeom prst="rect">
            <a:avLst/>
          </a:prstGeom>
          <a:noFill/>
        </p:spPr>
        <p:txBody>
          <a:bodyPr wrap="square" rtlCol="0">
            <a:spAutoFit/>
          </a:bodyPr>
          <a:lstStyle/>
          <a:p>
            <a:pPr algn="ctr"/>
            <a:r>
              <a:rPr lang="en-US" sz="3600" b="1" dirty="0">
                <a:solidFill>
                  <a:schemeClr val="accent5"/>
                </a:solidFill>
                <a:latin typeface="+mj-lt"/>
              </a:rPr>
              <a:t>Thank you </a:t>
            </a:r>
            <a:br>
              <a:rPr lang="en-US" sz="3600" b="1" dirty="0">
                <a:solidFill>
                  <a:schemeClr val="accent5"/>
                </a:solidFill>
                <a:latin typeface="+mj-lt"/>
              </a:rPr>
            </a:br>
            <a:r>
              <a:rPr lang="en-US" sz="3600" b="1" dirty="0">
                <a:solidFill>
                  <a:schemeClr val="accent5"/>
                </a:solidFill>
                <a:latin typeface="+mj-lt"/>
              </a:rPr>
              <a:t>for your time!</a:t>
            </a:r>
          </a:p>
        </p:txBody>
      </p:sp>
      <p:sp>
        <p:nvSpPr>
          <p:cNvPr id="8" name="TextBox 7">
            <a:extLst>
              <a:ext uri="{FF2B5EF4-FFF2-40B4-BE49-F238E27FC236}">
                <a16:creationId xmlns:a16="http://schemas.microsoft.com/office/drawing/2014/main" id="{04D802E9-A8D6-7ADB-8112-F497C252C378}"/>
              </a:ext>
            </a:extLst>
          </p:cNvPr>
          <p:cNvSpPr txBox="1"/>
          <p:nvPr/>
        </p:nvSpPr>
        <p:spPr>
          <a:xfrm>
            <a:off x="0" y="2375046"/>
            <a:ext cx="12191999" cy="1677382"/>
          </a:xfrm>
          <a:prstGeom prst="rect">
            <a:avLst/>
          </a:prstGeom>
          <a:noFill/>
        </p:spPr>
        <p:txBody>
          <a:bodyPr wrap="square" rtlCol="0">
            <a:spAutoFit/>
          </a:bodyPr>
          <a:lstStyle/>
          <a:p>
            <a:pPr algn="ctr"/>
            <a:r>
              <a:rPr lang="en-US" sz="2300" b="1" dirty="0">
                <a:solidFill>
                  <a:srgbClr val="000000"/>
                </a:solidFill>
                <a:latin typeface="+mj-lt"/>
              </a:rPr>
              <a:t>Daniel S. Christian</a:t>
            </a:r>
            <a:endParaRPr lang="en-US" sz="2300" b="1" dirty="0">
              <a:solidFill>
                <a:srgbClr val="000000"/>
              </a:solidFill>
              <a:latin typeface="+mj-lt"/>
              <a:hlinkClick r:id="rId7"/>
            </a:endParaRPr>
          </a:p>
          <a:p>
            <a:pPr algn="ctr"/>
            <a:r>
              <a:rPr lang="en-US" sz="2000" dirty="0">
                <a:solidFill>
                  <a:srgbClr val="000000"/>
                </a:solidFill>
                <a:latin typeface="+mj-lt"/>
                <a:hlinkClick r:id="rId7"/>
              </a:rPr>
              <a:t>danielschristian.com</a:t>
            </a:r>
            <a:r>
              <a:rPr lang="en-US" sz="2000" dirty="0">
                <a:solidFill>
                  <a:srgbClr val="000000"/>
                </a:solidFill>
                <a:latin typeface="+mj-lt"/>
              </a:rPr>
              <a:t>  </a:t>
            </a:r>
            <a:br>
              <a:rPr lang="en-US" sz="2000" dirty="0">
                <a:solidFill>
                  <a:srgbClr val="000000"/>
                </a:solidFill>
                <a:latin typeface="+mj-lt"/>
              </a:rPr>
            </a:br>
            <a:r>
              <a:rPr lang="en-US" sz="2000" dirty="0">
                <a:solidFill>
                  <a:srgbClr val="000000"/>
                </a:solidFill>
                <a:latin typeface="+mj-lt"/>
                <a:hlinkClick r:id="rId8"/>
              </a:rPr>
              <a:t>DanielChristian55@gmail.com</a:t>
            </a:r>
            <a:endParaRPr lang="en-US" sz="2000" dirty="0">
              <a:solidFill>
                <a:srgbClr val="000000"/>
              </a:solidFill>
              <a:latin typeface="+mj-lt"/>
            </a:endParaRPr>
          </a:p>
          <a:p>
            <a:pPr algn="ctr"/>
            <a:r>
              <a:rPr lang="en-US" sz="2000" dirty="0">
                <a:solidFill>
                  <a:srgbClr val="000000"/>
                </a:solidFill>
                <a:latin typeface="+mj-lt"/>
                <a:hlinkClick r:id="rId9"/>
              </a:rPr>
              <a:t>X/Twitter: dchristian5</a:t>
            </a:r>
            <a:r>
              <a:rPr lang="en-US" sz="2000" dirty="0">
                <a:solidFill>
                  <a:srgbClr val="000000"/>
                </a:solidFill>
                <a:latin typeface="+mj-lt"/>
              </a:rPr>
              <a:t> </a:t>
            </a:r>
            <a:br>
              <a:rPr lang="en-US" sz="2000" dirty="0">
                <a:solidFill>
                  <a:srgbClr val="000000"/>
                </a:solidFill>
                <a:latin typeface="+mj-lt"/>
              </a:rPr>
            </a:br>
            <a:r>
              <a:rPr lang="en-US" sz="2000" dirty="0">
                <a:solidFill>
                  <a:srgbClr val="000000"/>
                </a:solidFill>
                <a:latin typeface="+mj-lt"/>
                <a:hlinkClick r:id="rId10"/>
              </a:rPr>
              <a:t>Linkedin.com: danielschristian</a:t>
            </a:r>
            <a:endParaRPr lang="en-US" sz="2000" dirty="0">
              <a:solidFill>
                <a:srgbClr val="000000"/>
              </a:solidFill>
              <a:latin typeface="+mj-lt"/>
            </a:endParaRPr>
          </a:p>
        </p:txBody>
      </p:sp>
    </p:spTree>
    <p:extLst>
      <p:ext uri="{BB962C8B-B14F-4D97-AF65-F5344CB8AC3E}">
        <p14:creationId xmlns:p14="http://schemas.microsoft.com/office/powerpoint/2010/main" val="9294651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930D5E-0830-A70E-36F2-9A92754514C3}"/>
              </a:ext>
            </a:extLst>
          </p:cNvPr>
          <p:cNvSpPr>
            <a:spLocks noGrp="1"/>
          </p:cNvSpPr>
          <p:nvPr>
            <p:ph type="title"/>
          </p:nvPr>
        </p:nvSpPr>
        <p:spPr>
          <a:xfrm>
            <a:off x="838200" y="365125"/>
            <a:ext cx="10515600" cy="1325563"/>
          </a:xfrm>
        </p:spPr>
        <p:txBody>
          <a:bodyPr>
            <a:normAutofit/>
          </a:bodyPr>
          <a:lstStyle/>
          <a:p>
            <a:r>
              <a:rPr lang="en-US" sz="3200" dirty="0"/>
              <a:t>Some people/orgs to follow who are involved with learning</a:t>
            </a:r>
          </a:p>
        </p:txBody>
      </p:sp>
      <p:sp>
        <p:nvSpPr>
          <p:cNvPr id="5" name="Content Placeholder 8">
            <a:extLst>
              <a:ext uri="{FF2B5EF4-FFF2-40B4-BE49-F238E27FC236}">
                <a16:creationId xmlns:a16="http://schemas.microsoft.com/office/drawing/2014/main" id="{CB43F7EB-E8AB-1F1F-5862-E1A3DC170BC8}"/>
              </a:ext>
            </a:extLst>
          </p:cNvPr>
          <p:cNvSpPr>
            <a:spLocks noGrp="1"/>
          </p:cNvSpPr>
          <p:nvPr>
            <p:ph idx="1"/>
          </p:nvPr>
        </p:nvSpPr>
        <p:spPr>
          <a:xfrm>
            <a:off x="838200" y="1825625"/>
            <a:ext cx="5491813" cy="1325563"/>
          </a:xfrm>
        </p:spPr>
        <p:txBody>
          <a:bodyPr>
            <a:normAutofit/>
          </a:bodyPr>
          <a:lstStyle/>
          <a:p>
            <a:pPr marL="0" indent="0">
              <a:buNone/>
            </a:pPr>
            <a:r>
              <a:rPr lang="en-US" b="1" dirty="0">
                <a:hlinkClick r:id="rId2"/>
              </a:rPr>
              <a:t>Donald Clark Plan B</a:t>
            </a:r>
            <a:endParaRPr lang="en-US" b="1" dirty="0"/>
          </a:p>
          <a:p>
            <a:pPr marL="800100" lvl="1" indent="-342900"/>
            <a:r>
              <a:rPr lang="en-US" dirty="0">
                <a:solidFill>
                  <a:srgbClr val="666666"/>
                </a:solidFill>
                <a:effectLst/>
                <a:highlight>
                  <a:srgbClr val="FFFFFF"/>
                </a:highlight>
                <a:latin typeface="+mj-lt"/>
                <a:hlinkClick r:id="rId3"/>
              </a:rPr>
              <a:t>50 blogs on learning theorists</a:t>
            </a:r>
            <a:endParaRPr lang="en-US" dirty="0">
              <a:solidFill>
                <a:srgbClr val="666666"/>
              </a:solidFill>
              <a:effectLst/>
              <a:highlight>
                <a:srgbClr val="FFFFFF"/>
              </a:highlight>
              <a:latin typeface="+mj-lt"/>
            </a:endParaRPr>
          </a:p>
          <a:p>
            <a:pPr marL="800100" lvl="1" indent="-342900"/>
            <a:r>
              <a:rPr lang="en-US" dirty="0">
                <a:hlinkClick r:id="rId4"/>
              </a:rPr>
              <a:t>Learning Theorists on his blog</a:t>
            </a:r>
            <a:endParaRPr lang="en-US" dirty="0"/>
          </a:p>
          <a:p>
            <a:endParaRPr lang="en-US" sz="2400" dirty="0">
              <a:solidFill>
                <a:srgbClr val="666666"/>
              </a:solidFill>
              <a:effectLst/>
              <a:highlight>
                <a:srgbClr val="FFFFFF"/>
              </a:highlight>
              <a:latin typeface="+mj-lt"/>
            </a:endParaRPr>
          </a:p>
          <a:p>
            <a:endParaRPr lang="en-US" b="1" dirty="0"/>
          </a:p>
        </p:txBody>
      </p:sp>
      <p:pic>
        <p:nvPicPr>
          <p:cNvPr id="8" name="Picture 7" descr="A book cover with text&#10;&#10;Description automatically generated with medium confidence">
            <a:extLst>
              <a:ext uri="{FF2B5EF4-FFF2-40B4-BE49-F238E27FC236}">
                <a16:creationId xmlns:a16="http://schemas.microsoft.com/office/drawing/2014/main" id="{D46C6106-7B85-0111-3991-A5DF198B20F6}"/>
              </a:ext>
            </a:extLst>
          </p:cNvPr>
          <p:cNvPicPr>
            <a:picLocks noChangeAspect="1"/>
          </p:cNvPicPr>
          <p:nvPr/>
        </p:nvPicPr>
        <p:blipFill>
          <a:blip r:embed="rId5"/>
          <a:stretch>
            <a:fillRect/>
          </a:stretch>
        </p:blipFill>
        <p:spPr>
          <a:xfrm>
            <a:off x="942095" y="3559033"/>
            <a:ext cx="4509581" cy="1480104"/>
          </a:xfrm>
          <a:prstGeom prst="rect">
            <a:avLst/>
          </a:prstGeom>
          <a:effectLst>
            <a:outerShdw blurRad="50800" dist="38100" dir="2700000" algn="tl" rotWithShape="0">
              <a:prstClr val="black">
                <a:alpha val="40000"/>
              </a:prstClr>
            </a:outerShdw>
          </a:effectLst>
        </p:spPr>
      </p:pic>
      <p:sp>
        <p:nvSpPr>
          <p:cNvPr id="2" name="Content Placeholder 2">
            <a:extLst>
              <a:ext uri="{FF2B5EF4-FFF2-40B4-BE49-F238E27FC236}">
                <a16:creationId xmlns:a16="http://schemas.microsoft.com/office/drawing/2014/main" id="{7A9AEF1E-B461-5D88-5ADD-569B249FC5DA}"/>
              </a:ext>
            </a:extLst>
          </p:cNvPr>
          <p:cNvSpPr txBox="1">
            <a:spLocks/>
          </p:cNvSpPr>
          <p:nvPr/>
        </p:nvSpPr>
        <p:spPr>
          <a:xfrm>
            <a:off x="6809773" y="1825625"/>
            <a:ext cx="3652777" cy="952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Matthew Miller</a:t>
            </a:r>
            <a:br>
              <a:rPr lang="en-US" b="1" dirty="0"/>
            </a:br>
            <a:r>
              <a:rPr lang="en-US" b="1" dirty="0">
                <a:hlinkClick r:id="rId6"/>
              </a:rPr>
              <a:t>Ditch That Textbook</a:t>
            </a:r>
            <a:endParaRPr lang="en-US" b="1" dirty="0"/>
          </a:p>
        </p:txBody>
      </p:sp>
      <p:pic>
        <p:nvPicPr>
          <p:cNvPr id="3" name="Picture 2">
            <a:extLst>
              <a:ext uri="{FF2B5EF4-FFF2-40B4-BE49-F238E27FC236}">
                <a16:creationId xmlns:a16="http://schemas.microsoft.com/office/drawing/2014/main" id="{A78514F0-2B62-8631-7362-8E48B4AB043B}"/>
              </a:ext>
            </a:extLst>
          </p:cNvPr>
          <p:cNvPicPr>
            <a:picLocks noChangeAspect="1"/>
          </p:cNvPicPr>
          <p:nvPr/>
        </p:nvPicPr>
        <p:blipFill>
          <a:blip r:embed="rId7"/>
          <a:stretch>
            <a:fillRect/>
          </a:stretch>
        </p:blipFill>
        <p:spPr>
          <a:xfrm>
            <a:off x="6943722" y="2912862"/>
            <a:ext cx="2783376" cy="3024952"/>
          </a:xfrm>
          <a:prstGeom prst="rect">
            <a:avLst/>
          </a:prstGeom>
        </p:spPr>
      </p:pic>
    </p:spTree>
    <p:extLst>
      <p:ext uri="{BB962C8B-B14F-4D97-AF65-F5344CB8AC3E}">
        <p14:creationId xmlns:p14="http://schemas.microsoft.com/office/powerpoint/2010/main" val="9991450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id="{C1DBF676-1989-8E06-E236-13C1020D2D61}"/>
              </a:ext>
            </a:extLst>
          </p:cNvPr>
          <p:cNvPicPr>
            <a:picLocks noChangeAspect="1"/>
          </p:cNvPicPr>
          <p:nvPr/>
        </p:nvPicPr>
        <p:blipFill>
          <a:blip r:embed="rId2"/>
          <a:stretch>
            <a:fillRect/>
          </a:stretch>
        </p:blipFill>
        <p:spPr>
          <a:xfrm>
            <a:off x="4977353" y="1761198"/>
            <a:ext cx="6971356" cy="1876678"/>
          </a:xfrm>
          <a:prstGeom prst="rect">
            <a:avLst/>
          </a:prstGeom>
        </p:spPr>
      </p:pic>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825625"/>
            <a:ext cx="10515600" cy="631817"/>
          </a:xfrm>
        </p:spPr>
        <p:txBody>
          <a:bodyPr/>
          <a:lstStyle/>
          <a:p>
            <a:r>
              <a:rPr lang="en-US" b="1" dirty="0">
                <a:hlinkClick r:id="rId3"/>
              </a:rPr>
              <a:t>Connie Malamed</a:t>
            </a:r>
            <a:endParaRPr lang="en-US" b="1" dirty="0"/>
          </a:p>
        </p:txBody>
      </p:sp>
      <p:sp>
        <p:nvSpPr>
          <p:cNvPr id="7" name="Content Placeholder 2">
            <a:extLst>
              <a:ext uri="{FF2B5EF4-FFF2-40B4-BE49-F238E27FC236}">
                <a16:creationId xmlns:a16="http://schemas.microsoft.com/office/drawing/2014/main" id="{FA10D7E3-C5C2-687C-7F03-A30F8A138A8B}"/>
              </a:ext>
            </a:extLst>
          </p:cNvPr>
          <p:cNvSpPr txBox="1">
            <a:spLocks/>
          </p:cNvSpPr>
          <p:nvPr/>
        </p:nvSpPr>
        <p:spPr>
          <a:xfrm>
            <a:off x="838200" y="4084650"/>
            <a:ext cx="10515600" cy="6318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hlinkClick r:id="rId4"/>
              </a:rPr>
              <a:t>Donald Clark</a:t>
            </a:r>
            <a:endParaRPr lang="en-US" b="1" dirty="0"/>
          </a:p>
        </p:txBody>
      </p:sp>
      <p:pic>
        <p:nvPicPr>
          <p:cNvPr id="8" name="Content Placeholder 4" descr="A white background with black text&#10;&#10;Description automatically generated">
            <a:hlinkClick r:id="rId5"/>
            <a:extLst>
              <a:ext uri="{FF2B5EF4-FFF2-40B4-BE49-F238E27FC236}">
                <a16:creationId xmlns:a16="http://schemas.microsoft.com/office/drawing/2014/main" id="{2B202533-30A7-5029-9FB5-E9F5196D932A}"/>
              </a:ext>
            </a:extLst>
          </p:cNvPr>
          <p:cNvPicPr>
            <a:picLocks noChangeAspect="1"/>
          </p:cNvPicPr>
          <p:nvPr/>
        </p:nvPicPr>
        <p:blipFill>
          <a:blip r:embed="rId6"/>
          <a:stretch>
            <a:fillRect/>
          </a:stretch>
        </p:blipFill>
        <p:spPr>
          <a:xfrm>
            <a:off x="4877418" y="4084650"/>
            <a:ext cx="6133256" cy="2259620"/>
          </a:xfrm>
          <a:prstGeom prst="rect">
            <a:avLst/>
          </a:prstGeom>
        </p:spPr>
      </p:pic>
      <p:sp>
        <p:nvSpPr>
          <p:cNvPr id="9" name="Title 1">
            <a:extLst>
              <a:ext uri="{FF2B5EF4-FFF2-40B4-BE49-F238E27FC236}">
                <a16:creationId xmlns:a16="http://schemas.microsoft.com/office/drawing/2014/main" id="{59DC3001-B15D-A2EC-4EE0-C1A9415F8F9D}"/>
              </a:ext>
            </a:extLst>
          </p:cNvPr>
          <p:cNvSpPr>
            <a:spLocks noGrp="1"/>
          </p:cNvSpPr>
          <p:nvPr>
            <p:ph type="title"/>
          </p:nvPr>
        </p:nvSpPr>
        <p:spPr>
          <a:xfrm>
            <a:off x="838200" y="365126"/>
            <a:ext cx="10515600" cy="910782"/>
          </a:xfrm>
        </p:spPr>
        <p:txBody>
          <a:bodyPr>
            <a:normAutofit/>
          </a:bodyPr>
          <a:lstStyle/>
          <a:p>
            <a:r>
              <a:rPr lang="en-US" sz="3200" dirty="0"/>
              <a:t>Some people/orgs to follow who are involved with learning</a:t>
            </a:r>
          </a:p>
        </p:txBody>
      </p:sp>
      <p:sp>
        <p:nvSpPr>
          <p:cNvPr id="2" name="TextBox 1">
            <a:extLst>
              <a:ext uri="{FF2B5EF4-FFF2-40B4-BE49-F238E27FC236}">
                <a16:creationId xmlns:a16="http://schemas.microsoft.com/office/drawing/2014/main" id="{47DCA3EA-B79F-9212-202C-378F422CEF95}"/>
              </a:ext>
            </a:extLst>
          </p:cNvPr>
          <p:cNvSpPr txBox="1"/>
          <p:nvPr/>
        </p:nvSpPr>
        <p:spPr>
          <a:xfrm>
            <a:off x="838200" y="4671548"/>
            <a:ext cx="3696093" cy="1969770"/>
          </a:xfrm>
          <a:prstGeom prst="rect">
            <a:avLst/>
          </a:prstGeom>
          <a:noFill/>
        </p:spPr>
        <p:txBody>
          <a:bodyPr wrap="square" rtlCol="0">
            <a:spAutoFit/>
          </a:bodyPr>
          <a:lstStyle/>
          <a:p>
            <a:pPr marL="800100" lvl="1" indent="-342900">
              <a:buFont typeface="Arial" panose="020B0604020202020204" pitchFamily="34" charset="0"/>
              <a:buChar char="•"/>
            </a:pPr>
            <a:r>
              <a:rPr lang="en-US" sz="2000" dirty="0">
                <a:solidFill>
                  <a:srgbClr val="666666"/>
                </a:solidFill>
                <a:effectLst/>
                <a:highlight>
                  <a:srgbClr val="FFFFFF"/>
                </a:highlight>
                <a:latin typeface="+mj-lt"/>
                <a:hlinkClick r:id="rId7"/>
              </a:rPr>
              <a:t>50 blogs on learning theorists</a:t>
            </a:r>
            <a:endParaRPr lang="en-US" sz="2000" dirty="0">
              <a:solidFill>
                <a:srgbClr val="666666"/>
              </a:solidFill>
              <a:effectLst/>
              <a:highlight>
                <a:srgbClr val="FFFFFF"/>
              </a:highlight>
              <a:latin typeface="+mj-lt"/>
            </a:endParaRPr>
          </a:p>
          <a:p>
            <a:pPr marL="800100" lvl="1" indent="-342900">
              <a:buFont typeface="Arial" panose="020B0604020202020204" pitchFamily="34" charset="0"/>
              <a:buChar char="•"/>
            </a:pPr>
            <a:r>
              <a:rPr lang="en-US" sz="2000" dirty="0">
                <a:hlinkClick r:id="rId8"/>
              </a:rPr>
              <a:t>Learning Theorists on his blog</a:t>
            </a:r>
            <a:endParaRPr lang="en-US" sz="2000" dirty="0"/>
          </a:p>
          <a:p>
            <a:endParaRPr lang="en-US" sz="2400" dirty="0">
              <a:solidFill>
                <a:srgbClr val="666666"/>
              </a:solidFill>
              <a:effectLst/>
              <a:highlight>
                <a:srgbClr val="FFFFFF"/>
              </a:highlight>
              <a:latin typeface="+mj-lt"/>
            </a:endParaRPr>
          </a:p>
          <a:p>
            <a:endParaRPr lang="en-US" dirty="0"/>
          </a:p>
        </p:txBody>
      </p:sp>
    </p:spTree>
    <p:extLst>
      <p:ext uri="{BB962C8B-B14F-4D97-AF65-F5344CB8AC3E}">
        <p14:creationId xmlns:p14="http://schemas.microsoft.com/office/powerpoint/2010/main" val="19996000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825626"/>
            <a:ext cx="4324109" cy="998598"/>
          </a:xfrm>
        </p:spPr>
        <p:txBody>
          <a:bodyPr>
            <a:normAutofit/>
          </a:bodyPr>
          <a:lstStyle/>
          <a:p>
            <a:pPr marL="0" indent="0">
              <a:buNone/>
            </a:pPr>
            <a:r>
              <a:rPr lang="en-US" b="1" dirty="0"/>
              <a:t>Eva </a:t>
            </a:r>
            <a:r>
              <a:rPr lang="en-US" b="1" dirty="0" err="1"/>
              <a:t>Keiffenheim</a:t>
            </a:r>
            <a:br>
              <a:rPr lang="en-US" b="1" dirty="0"/>
            </a:br>
            <a:r>
              <a:rPr lang="en-US" b="1" dirty="0">
                <a:hlinkClick r:id="rId2"/>
              </a:rPr>
              <a:t>Twitter</a:t>
            </a:r>
            <a:r>
              <a:rPr lang="en-US" b="1" dirty="0"/>
              <a:t> | </a:t>
            </a:r>
            <a:r>
              <a:rPr lang="en-US" b="1" dirty="0">
                <a:hlinkClick r:id="rId3"/>
              </a:rPr>
              <a:t>The Learn Letter</a:t>
            </a:r>
            <a:endParaRPr lang="en-US" b="1" dirty="0"/>
          </a:p>
        </p:txBody>
      </p:sp>
      <p:sp>
        <p:nvSpPr>
          <p:cNvPr id="7" name="Content Placeholder 2">
            <a:extLst>
              <a:ext uri="{FF2B5EF4-FFF2-40B4-BE49-F238E27FC236}">
                <a16:creationId xmlns:a16="http://schemas.microsoft.com/office/drawing/2014/main" id="{FA10D7E3-C5C2-687C-7F03-A30F8A138A8B}"/>
              </a:ext>
            </a:extLst>
          </p:cNvPr>
          <p:cNvSpPr txBox="1">
            <a:spLocks/>
          </p:cNvSpPr>
          <p:nvPr/>
        </p:nvSpPr>
        <p:spPr>
          <a:xfrm>
            <a:off x="6686505" y="1825625"/>
            <a:ext cx="3756949" cy="6318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hlinkClick r:id="rId4"/>
              </a:rPr>
              <a:t>Daniel T. Willingham</a:t>
            </a:r>
            <a:endParaRPr lang="en-US" b="1" dirty="0"/>
          </a:p>
        </p:txBody>
      </p:sp>
      <p:pic>
        <p:nvPicPr>
          <p:cNvPr id="1026" name="Picture 2" descr="CM 233: Daniel Willingham on Smarter Ways to Learn">
            <a:extLst>
              <a:ext uri="{FF2B5EF4-FFF2-40B4-BE49-F238E27FC236}">
                <a16:creationId xmlns:a16="http://schemas.microsoft.com/office/drawing/2014/main" id="{83EF4FDC-3552-26AC-3781-D38EB653D6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9448"/>
          <a:stretch/>
        </p:blipFill>
        <p:spPr bwMode="auto">
          <a:xfrm>
            <a:off x="6846520" y="2824224"/>
            <a:ext cx="1718459" cy="18977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4E66803A-4452-ABEA-6F40-387AC908B0CD}"/>
              </a:ext>
            </a:extLst>
          </p:cNvPr>
          <p:cNvSpPr>
            <a:spLocks noGrp="1"/>
          </p:cNvSpPr>
          <p:nvPr>
            <p:ph type="title"/>
          </p:nvPr>
        </p:nvSpPr>
        <p:spPr>
          <a:xfrm>
            <a:off x="838200" y="365125"/>
            <a:ext cx="10515600" cy="1325563"/>
          </a:xfrm>
        </p:spPr>
        <p:txBody>
          <a:bodyPr>
            <a:normAutofit/>
          </a:bodyPr>
          <a:lstStyle/>
          <a:p>
            <a:r>
              <a:rPr lang="en-US" sz="3600" dirty="0"/>
              <a:t>Some people to follow who are involved with learning</a:t>
            </a:r>
          </a:p>
        </p:txBody>
      </p:sp>
      <p:pic>
        <p:nvPicPr>
          <p:cNvPr id="5122" name="Picture 2" descr="Image">
            <a:extLst>
              <a:ext uri="{FF2B5EF4-FFF2-40B4-BE49-F238E27FC236}">
                <a16:creationId xmlns:a16="http://schemas.microsoft.com/office/drawing/2014/main" id="{0134BE4F-927B-0CEF-C5AD-4AF316484D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699" y="2815543"/>
            <a:ext cx="1875098" cy="18750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6043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E66803A-4452-ABEA-6F40-387AC908B0CD}"/>
              </a:ext>
            </a:extLst>
          </p:cNvPr>
          <p:cNvSpPr>
            <a:spLocks noGrp="1"/>
          </p:cNvSpPr>
          <p:nvPr>
            <p:ph type="title"/>
          </p:nvPr>
        </p:nvSpPr>
        <p:spPr>
          <a:xfrm>
            <a:off x="838200" y="365125"/>
            <a:ext cx="10515600" cy="1325563"/>
          </a:xfrm>
        </p:spPr>
        <p:txBody>
          <a:bodyPr>
            <a:normAutofit/>
          </a:bodyPr>
          <a:lstStyle/>
          <a:p>
            <a:r>
              <a:rPr lang="en-US" sz="3600" dirty="0"/>
              <a:t>Some people to follow who are involved with learning</a:t>
            </a:r>
          </a:p>
        </p:txBody>
      </p:sp>
      <p:sp>
        <p:nvSpPr>
          <p:cNvPr id="4" name="Content Placeholder 2">
            <a:extLst>
              <a:ext uri="{FF2B5EF4-FFF2-40B4-BE49-F238E27FC236}">
                <a16:creationId xmlns:a16="http://schemas.microsoft.com/office/drawing/2014/main" id="{BF796634-D719-5BEF-F816-31762F9B97DD}"/>
              </a:ext>
            </a:extLst>
          </p:cNvPr>
          <p:cNvSpPr txBox="1">
            <a:spLocks/>
          </p:cNvSpPr>
          <p:nvPr/>
        </p:nvSpPr>
        <p:spPr>
          <a:xfrm>
            <a:off x="838200" y="1913507"/>
            <a:ext cx="5257800" cy="2485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hlinkClick r:id="rId3"/>
              </a:rPr>
              <a:t>Dr. Philippa Hardman</a:t>
            </a:r>
            <a:endParaRPr lang="en-US" b="1" dirty="0"/>
          </a:p>
          <a:p>
            <a:pPr lvl="1"/>
            <a:r>
              <a:rPr lang="en-US" dirty="0"/>
              <a:t>Ideas &amp; pedagogies</a:t>
            </a:r>
          </a:p>
          <a:p>
            <a:pPr lvl="1"/>
            <a:r>
              <a:rPr lang="en-US" dirty="0"/>
              <a:t>Science of learning</a:t>
            </a:r>
          </a:p>
          <a:p>
            <a:pPr lvl="1"/>
            <a:r>
              <a:rPr lang="en-US" dirty="0"/>
              <a:t>Learning Experience Design</a:t>
            </a:r>
          </a:p>
          <a:p>
            <a:endParaRPr lang="en-US" dirty="0"/>
          </a:p>
        </p:txBody>
      </p:sp>
      <p:pic>
        <p:nvPicPr>
          <p:cNvPr id="8" name="Picture 7" descr="A screenshot of a phone&#10;&#10;Description automatically generated">
            <a:hlinkClick r:id="rId4"/>
            <a:extLst>
              <a:ext uri="{FF2B5EF4-FFF2-40B4-BE49-F238E27FC236}">
                <a16:creationId xmlns:a16="http://schemas.microsoft.com/office/drawing/2014/main" id="{2DF58794-6326-2417-FD73-C310D030055E}"/>
              </a:ext>
            </a:extLst>
          </p:cNvPr>
          <p:cNvPicPr>
            <a:picLocks noChangeAspect="1"/>
          </p:cNvPicPr>
          <p:nvPr/>
        </p:nvPicPr>
        <p:blipFill>
          <a:blip r:embed="rId5"/>
          <a:stretch>
            <a:fillRect/>
          </a:stretch>
        </p:blipFill>
        <p:spPr>
          <a:xfrm>
            <a:off x="838200" y="4034117"/>
            <a:ext cx="5039276" cy="2043954"/>
          </a:xfrm>
          <a:prstGeom prst="rect">
            <a:avLst/>
          </a:prstGeom>
          <a:effectLst>
            <a:outerShdw blurRad="50800" dist="38100" dir="2700000" algn="tl" rotWithShape="0">
              <a:prstClr val="black">
                <a:alpha val="40000"/>
              </a:prstClr>
            </a:outerShdw>
          </a:effectLst>
        </p:spPr>
      </p:pic>
      <p:sp>
        <p:nvSpPr>
          <p:cNvPr id="2" name="Content Placeholder 2">
            <a:extLst>
              <a:ext uri="{FF2B5EF4-FFF2-40B4-BE49-F238E27FC236}">
                <a16:creationId xmlns:a16="http://schemas.microsoft.com/office/drawing/2014/main" id="{097EC702-AA11-9C5A-408E-75E7BFECBBC9}"/>
              </a:ext>
            </a:extLst>
          </p:cNvPr>
          <p:cNvSpPr>
            <a:spLocks noGrp="1"/>
          </p:cNvSpPr>
          <p:nvPr>
            <p:ph idx="1"/>
          </p:nvPr>
        </p:nvSpPr>
        <p:spPr>
          <a:xfrm>
            <a:off x="7634926" y="1913507"/>
            <a:ext cx="2888848" cy="947725"/>
          </a:xfrm>
        </p:spPr>
        <p:txBody>
          <a:bodyPr>
            <a:normAutofit/>
          </a:bodyPr>
          <a:lstStyle/>
          <a:p>
            <a:pPr marL="0" indent="0">
              <a:buNone/>
            </a:pPr>
            <a:r>
              <a:rPr lang="en-US" b="1" dirty="0"/>
              <a:t>Derek </a:t>
            </a:r>
            <a:r>
              <a:rPr lang="en-US" b="1" dirty="0" err="1"/>
              <a:t>Bruff</a:t>
            </a:r>
            <a:br>
              <a:rPr lang="en-US" b="1" dirty="0"/>
            </a:br>
            <a:r>
              <a:rPr lang="en-US" b="1" dirty="0">
                <a:hlinkClick r:id="rId6"/>
              </a:rPr>
              <a:t>Agile Learning</a:t>
            </a:r>
            <a:endParaRPr lang="en-US" b="1" dirty="0"/>
          </a:p>
        </p:txBody>
      </p:sp>
      <p:pic>
        <p:nvPicPr>
          <p:cNvPr id="3" name="Picture 2" descr="Derek's headshot">
            <a:extLst>
              <a:ext uri="{FF2B5EF4-FFF2-40B4-BE49-F238E27FC236}">
                <a16:creationId xmlns:a16="http://schemas.microsoft.com/office/drawing/2014/main" id="{79374959-4B34-996B-B10C-61F8576A79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6782" y="2996169"/>
            <a:ext cx="1819797" cy="272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3281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930D5E-0830-A70E-36F2-9A92754514C3}"/>
              </a:ext>
            </a:extLst>
          </p:cNvPr>
          <p:cNvSpPr>
            <a:spLocks noGrp="1"/>
          </p:cNvSpPr>
          <p:nvPr>
            <p:ph type="title"/>
          </p:nvPr>
        </p:nvSpPr>
        <p:spPr>
          <a:xfrm>
            <a:off x="838200" y="365125"/>
            <a:ext cx="10515600" cy="1325563"/>
          </a:xfrm>
        </p:spPr>
        <p:txBody>
          <a:bodyPr>
            <a:normAutofit/>
          </a:bodyPr>
          <a:lstStyle/>
          <a:p>
            <a:r>
              <a:rPr lang="en-US" sz="3600" dirty="0"/>
              <a:t>Some people to follow who are involved with learning</a:t>
            </a:r>
          </a:p>
        </p:txBody>
      </p:sp>
      <p:pic>
        <p:nvPicPr>
          <p:cNvPr id="2" name="Picture 1">
            <a:hlinkClick r:id="rId2"/>
            <a:extLst>
              <a:ext uri="{FF2B5EF4-FFF2-40B4-BE49-F238E27FC236}">
                <a16:creationId xmlns:a16="http://schemas.microsoft.com/office/drawing/2014/main" id="{563C20F1-3689-7F88-3D04-6B29C660443A}"/>
              </a:ext>
            </a:extLst>
          </p:cNvPr>
          <p:cNvPicPr>
            <a:picLocks noChangeAspect="1"/>
          </p:cNvPicPr>
          <p:nvPr/>
        </p:nvPicPr>
        <p:blipFill>
          <a:blip r:embed="rId3"/>
          <a:stretch>
            <a:fillRect/>
          </a:stretch>
        </p:blipFill>
        <p:spPr>
          <a:xfrm>
            <a:off x="1861299" y="3087055"/>
            <a:ext cx="9543163" cy="3770945"/>
          </a:xfrm>
          <a:prstGeom prst="rect">
            <a:avLst/>
          </a:prstGeom>
        </p:spPr>
      </p:pic>
      <p:sp>
        <p:nvSpPr>
          <p:cNvPr id="3" name="Content Placeholder 2">
            <a:extLst>
              <a:ext uri="{FF2B5EF4-FFF2-40B4-BE49-F238E27FC236}">
                <a16:creationId xmlns:a16="http://schemas.microsoft.com/office/drawing/2014/main" id="{D5725230-8AE1-7077-BF10-5ADB3170E2B6}"/>
              </a:ext>
            </a:extLst>
          </p:cNvPr>
          <p:cNvSpPr txBox="1">
            <a:spLocks/>
          </p:cNvSpPr>
          <p:nvPr/>
        </p:nvSpPr>
        <p:spPr>
          <a:xfrm>
            <a:off x="1861299" y="1982426"/>
            <a:ext cx="4847533" cy="11046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Pooja Agarwal</a:t>
            </a:r>
            <a:br>
              <a:rPr lang="en-US" b="1" dirty="0"/>
            </a:br>
            <a:r>
              <a:rPr lang="en-US" b="1" dirty="0">
                <a:hlinkClick r:id="rId2"/>
              </a:rPr>
              <a:t>Retrieval Practice</a:t>
            </a:r>
            <a:r>
              <a:rPr lang="en-US" b="1" dirty="0"/>
              <a:t> | </a:t>
            </a:r>
            <a:r>
              <a:rPr lang="en-US" b="1" dirty="0">
                <a:hlinkClick r:id="rId4"/>
              </a:rPr>
              <a:t>Twitter</a:t>
            </a:r>
            <a:endParaRPr lang="en-US" b="1" dirty="0"/>
          </a:p>
        </p:txBody>
      </p:sp>
    </p:spTree>
    <p:extLst>
      <p:ext uri="{BB962C8B-B14F-4D97-AF65-F5344CB8AC3E}">
        <p14:creationId xmlns:p14="http://schemas.microsoft.com/office/powerpoint/2010/main" val="36505877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DB6AAA-687D-6A6B-8845-B240FC7E2135}"/>
              </a:ext>
            </a:extLst>
          </p:cNvPr>
          <p:cNvSpPr txBox="1"/>
          <p:nvPr/>
        </p:nvSpPr>
        <p:spPr>
          <a:xfrm>
            <a:off x="6096001" y="1407640"/>
            <a:ext cx="5716772" cy="3724096"/>
          </a:xfrm>
          <a:prstGeom prst="rect">
            <a:avLst/>
          </a:prstGeom>
          <a:noFill/>
        </p:spPr>
        <p:txBody>
          <a:bodyPr wrap="square" rtlCol="0">
            <a:spAutoFit/>
          </a:bodyPr>
          <a:lstStyle/>
          <a:p>
            <a:r>
              <a:rPr lang="en-US" sz="2000" dirty="0">
                <a:latin typeface="+mj-lt"/>
              </a:rPr>
              <a:t>Per Derek </a:t>
            </a:r>
            <a:r>
              <a:rPr lang="en-US" sz="2000" dirty="0" err="1">
                <a:latin typeface="+mj-lt"/>
              </a:rPr>
              <a:t>Bruff</a:t>
            </a:r>
            <a:r>
              <a:rPr lang="en-US" sz="2000" dirty="0">
                <a:latin typeface="+mj-lt"/>
              </a:rPr>
              <a:t>:</a:t>
            </a:r>
            <a:br>
              <a:rPr lang="en-US" sz="2400" dirty="0">
                <a:latin typeface="+mj-lt"/>
              </a:rPr>
            </a:br>
            <a:endParaRPr lang="en-US" sz="2400" dirty="0">
              <a:latin typeface="+mj-lt"/>
            </a:endParaRPr>
          </a:p>
          <a:p>
            <a:pPr marL="342900" indent="-342900">
              <a:buFont typeface="Arial" panose="020B0604020202020204" pitchFamily="34" charset="0"/>
              <a:buChar char="•"/>
            </a:pPr>
            <a:r>
              <a:rPr lang="en-US" sz="2400" b="1" i="0" dirty="0">
                <a:solidFill>
                  <a:srgbClr val="3D3D3D"/>
                </a:solidFill>
                <a:effectLst/>
                <a:highlight>
                  <a:srgbClr val="FFFFFF"/>
                </a:highlight>
                <a:latin typeface="+mj-lt"/>
                <a:hlinkClick r:id="rId2"/>
              </a:rPr>
              <a:t>U of VA’s Teaching Hub</a:t>
            </a:r>
            <a:r>
              <a:rPr lang="en-US" sz="2400" b="1" i="0" dirty="0">
                <a:solidFill>
                  <a:srgbClr val="3D3D3D"/>
                </a:solidFill>
                <a:effectLst/>
                <a:highlight>
                  <a:srgbClr val="FFFFFF"/>
                </a:highlight>
                <a:latin typeface="+mj-lt"/>
              </a:rPr>
              <a:t> </a:t>
            </a:r>
            <a:r>
              <a:rPr lang="en-US" sz="2400" b="0" i="0" dirty="0">
                <a:solidFill>
                  <a:srgbClr val="3D3D3D"/>
                </a:solidFill>
                <a:effectLst/>
                <a:highlight>
                  <a:srgbClr val="FFFFFF"/>
                </a:highlight>
                <a:latin typeface="+mj-lt"/>
              </a:rPr>
              <a:t>is designed to crowdsource the best teaching and learning resources around higher ed, resources useful for instructors, educational developers, &amp; IDs</a:t>
            </a:r>
            <a:br>
              <a:rPr lang="en-US" sz="2400" b="0" i="0" dirty="0">
                <a:solidFill>
                  <a:srgbClr val="3D3D3D"/>
                </a:solidFill>
                <a:effectLst/>
                <a:highlight>
                  <a:srgbClr val="FFFFFF"/>
                </a:highlight>
                <a:latin typeface="+mj-lt"/>
              </a:rPr>
            </a:br>
            <a:endParaRPr lang="en-US" sz="2400" b="0" i="0" dirty="0">
              <a:solidFill>
                <a:srgbClr val="3D3D3D"/>
              </a:solidFill>
              <a:effectLst/>
              <a:highlight>
                <a:srgbClr val="FFFFFF"/>
              </a:highlight>
              <a:latin typeface="+mj-lt"/>
            </a:endParaRPr>
          </a:p>
          <a:p>
            <a:pPr marL="342900" indent="-342900">
              <a:buFont typeface="Arial" panose="020B0604020202020204" pitchFamily="34" charset="0"/>
              <a:buChar char="•"/>
            </a:pPr>
            <a:r>
              <a:rPr lang="en-US" sz="2400" dirty="0">
                <a:solidFill>
                  <a:srgbClr val="3D3D3D"/>
                </a:solidFill>
                <a:highlight>
                  <a:srgbClr val="FFFFFF"/>
                </a:highlight>
                <a:latin typeface="+mj-lt"/>
              </a:rPr>
              <a:t>J</a:t>
            </a:r>
            <a:r>
              <a:rPr lang="en-US" sz="2400" b="0" i="0" dirty="0">
                <a:solidFill>
                  <a:srgbClr val="3D3D3D"/>
                </a:solidFill>
                <a:effectLst/>
                <a:highlight>
                  <a:srgbClr val="FFFFFF"/>
                </a:highlight>
                <a:latin typeface="+mj-lt"/>
              </a:rPr>
              <a:t>ournal articles, teaching guides, books, podcasts, and more</a:t>
            </a:r>
            <a:endParaRPr lang="en-US" sz="2400" dirty="0">
              <a:latin typeface="+mj-lt"/>
            </a:endParaRPr>
          </a:p>
        </p:txBody>
      </p:sp>
      <p:grpSp>
        <p:nvGrpSpPr>
          <p:cNvPr id="11" name="Group 10">
            <a:extLst>
              <a:ext uri="{FF2B5EF4-FFF2-40B4-BE49-F238E27FC236}">
                <a16:creationId xmlns:a16="http://schemas.microsoft.com/office/drawing/2014/main" id="{35E0A71B-C0A9-CDF9-C079-CAD8AF31A7E1}"/>
              </a:ext>
            </a:extLst>
          </p:cNvPr>
          <p:cNvGrpSpPr/>
          <p:nvPr/>
        </p:nvGrpSpPr>
        <p:grpSpPr>
          <a:xfrm>
            <a:off x="568161" y="1407640"/>
            <a:ext cx="5234762" cy="4418729"/>
            <a:chOff x="124047" y="1407640"/>
            <a:chExt cx="5675511" cy="4873532"/>
          </a:xfrm>
        </p:grpSpPr>
        <p:pic>
          <p:nvPicPr>
            <p:cNvPr id="7" name="Picture 6" descr="A screenshot of a website&#10;&#10;Description automatically generated">
              <a:hlinkClick r:id="rId3"/>
              <a:extLst>
                <a:ext uri="{FF2B5EF4-FFF2-40B4-BE49-F238E27FC236}">
                  <a16:creationId xmlns:a16="http://schemas.microsoft.com/office/drawing/2014/main" id="{D461E335-F9AE-B6A0-69C2-E6DB6F96B897}"/>
                </a:ext>
              </a:extLst>
            </p:cNvPr>
            <p:cNvPicPr>
              <a:picLocks noChangeAspect="1"/>
            </p:cNvPicPr>
            <p:nvPr/>
          </p:nvPicPr>
          <p:blipFill>
            <a:blip r:embed="rId4"/>
            <a:stretch>
              <a:fillRect/>
            </a:stretch>
          </p:blipFill>
          <p:spPr>
            <a:xfrm>
              <a:off x="124047" y="1407640"/>
              <a:ext cx="5668926" cy="3706859"/>
            </a:xfrm>
            <a:prstGeom prst="rect">
              <a:avLst/>
            </a:prstGeom>
          </p:spPr>
        </p:pic>
        <p:pic>
          <p:nvPicPr>
            <p:cNvPr id="10" name="Picture 9" descr="A collage of images of people typing on laptops&#10;&#10;Description automatically generated">
              <a:extLst>
                <a:ext uri="{FF2B5EF4-FFF2-40B4-BE49-F238E27FC236}">
                  <a16:creationId xmlns:a16="http://schemas.microsoft.com/office/drawing/2014/main" id="{483AB2CC-B142-3765-BA34-010EA3E1DF6D}"/>
                </a:ext>
              </a:extLst>
            </p:cNvPr>
            <p:cNvPicPr>
              <a:picLocks noChangeAspect="1"/>
            </p:cNvPicPr>
            <p:nvPr/>
          </p:nvPicPr>
          <p:blipFill>
            <a:blip r:embed="rId5"/>
            <a:stretch>
              <a:fillRect/>
            </a:stretch>
          </p:blipFill>
          <p:spPr>
            <a:xfrm>
              <a:off x="124047" y="3429000"/>
              <a:ext cx="5675511" cy="2852172"/>
            </a:xfrm>
            <a:prstGeom prst="rect">
              <a:avLst/>
            </a:prstGeom>
          </p:spPr>
        </p:pic>
      </p:grpSp>
      <p:sp>
        <p:nvSpPr>
          <p:cNvPr id="12" name="Title 1">
            <a:extLst>
              <a:ext uri="{FF2B5EF4-FFF2-40B4-BE49-F238E27FC236}">
                <a16:creationId xmlns:a16="http://schemas.microsoft.com/office/drawing/2014/main" id="{77419B51-A8B3-6EA3-7675-3106F42393A9}"/>
              </a:ext>
            </a:extLst>
          </p:cNvPr>
          <p:cNvSpPr txBox="1">
            <a:spLocks/>
          </p:cNvSpPr>
          <p:nvPr/>
        </p:nvSpPr>
        <p:spPr>
          <a:xfrm>
            <a:off x="568161" y="261146"/>
            <a:ext cx="11425364" cy="910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Some people/orgs to follow who are involved with learning</a:t>
            </a:r>
          </a:p>
        </p:txBody>
      </p:sp>
    </p:spTree>
    <p:extLst>
      <p:ext uri="{BB962C8B-B14F-4D97-AF65-F5344CB8AC3E}">
        <p14:creationId xmlns:p14="http://schemas.microsoft.com/office/powerpoint/2010/main" val="12895792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825625"/>
            <a:ext cx="10515600" cy="1325563"/>
          </a:xfrm>
        </p:spPr>
        <p:txBody>
          <a:bodyPr>
            <a:normAutofit/>
          </a:bodyPr>
          <a:lstStyle/>
          <a:p>
            <a:r>
              <a:rPr lang="en-US" b="1" dirty="0">
                <a:hlinkClick r:id="rId2"/>
              </a:rPr>
              <a:t>James Lang</a:t>
            </a:r>
            <a:endParaRPr lang="en-US" b="1" dirty="0"/>
          </a:p>
        </p:txBody>
      </p:sp>
      <p:sp>
        <p:nvSpPr>
          <p:cNvPr id="10" name="Title 1">
            <a:extLst>
              <a:ext uri="{FF2B5EF4-FFF2-40B4-BE49-F238E27FC236}">
                <a16:creationId xmlns:a16="http://schemas.microsoft.com/office/drawing/2014/main" id="{57930D5E-0830-A70E-36F2-9A92754514C3}"/>
              </a:ext>
            </a:extLst>
          </p:cNvPr>
          <p:cNvSpPr>
            <a:spLocks noGrp="1"/>
          </p:cNvSpPr>
          <p:nvPr>
            <p:ph type="title"/>
          </p:nvPr>
        </p:nvSpPr>
        <p:spPr>
          <a:xfrm>
            <a:off x="838200" y="365125"/>
            <a:ext cx="10515600" cy="1325563"/>
          </a:xfrm>
        </p:spPr>
        <p:txBody>
          <a:bodyPr>
            <a:normAutofit/>
          </a:bodyPr>
          <a:lstStyle/>
          <a:p>
            <a:r>
              <a:rPr lang="en-US" sz="3600" dirty="0"/>
              <a:t>Some people to follow who are involved with learning</a:t>
            </a:r>
          </a:p>
        </p:txBody>
      </p:sp>
      <p:pic>
        <p:nvPicPr>
          <p:cNvPr id="3" name="Picture 2" descr="A screenshot of a book&#10;&#10;Description automatically generated">
            <a:extLst>
              <a:ext uri="{FF2B5EF4-FFF2-40B4-BE49-F238E27FC236}">
                <a16:creationId xmlns:a16="http://schemas.microsoft.com/office/drawing/2014/main" id="{F535EAFE-62F6-2A40-162C-BE1D6A05034C}"/>
              </a:ext>
            </a:extLst>
          </p:cNvPr>
          <p:cNvPicPr>
            <a:picLocks noChangeAspect="1"/>
          </p:cNvPicPr>
          <p:nvPr/>
        </p:nvPicPr>
        <p:blipFill>
          <a:blip r:embed="rId3"/>
          <a:stretch>
            <a:fillRect/>
          </a:stretch>
        </p:blipFill>
        <p:spPr>
          <a:xfrm>
            <a:off x="4477955" y="1866656"/>
            <a:ext cx="6875845" cy="4298782"/>
          </a:xfrm>
          <a:prstGeom prst="rect">
            <a:avLst/>
          </a:prstGeom>
        </p:spPr>
      </p:pic>
    </p:spTree>
    <p:extLst>
      <p:ext uri="{BB962C8B-B14F-4D97-AF65-F5344CB8AC3E}">
        <p14:creationId xmlns:p14="http://schemas.microsoft.com/office/powerpoint/2010/main" val="30794590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825625"/>
            <a:ext cx="10515600" cy="2114197"/>
          </a:xfrm>
        </p:spPr>
        <p:txBody>
          <a:bodyPr>
            <a:normAutofit/>
          </a:bodyPr>
          <a:lstStyle/>
          <a:p>
            <a:pPr marL="0" indent="0">
              <a:buNone/>
            </a:pPr>
            <a:r>
              <a:rPr lang="en-US" b="1" dirty="0"/>
              <a:t>Stefan </a:t>
            </a:r>
            <a:r>
              <a:rPr lang="en-US" b="1" dirty="0" err="1"/>
              <a:t>Bauschard</a:t>
            </a:r>
            <a:endParaRPr lang="en-US" b="1" dirty="0"/>
          </a:p>
          <a:p>
            <a:r>
              <a:rPr lang="en-US" sz="2400" b="1" i="0" u="none" strike="noStrike" dirty="0">
                <a:solidFill>
                  <a:srgbClr val="363737"/>
                </a:solidFill>
                <a:effectLst/>
                <a:highlight>
                  <a:srgbClr val="FFFFFF"/>
                </a:highlight>
                <a:latin typeface="var(--font_family_headings, var(--font_family_headings_preset, var(--font-family-title)))"/>
                <a:hlinkClick r:id="rId3"/>
              </a:rPr>
              <a:t>Education Disrupted: Teaching and </a:t>
            </a:r>
            <a:br>
              <a:rPr lang="en-US" sz="2400" b="1" i="0" u="none" strike="noStrike" dirty="0">
                <a:solidFill>
                  <a:srgbClr val="363737"/>
                </a:solidFill>
                <a:effectLst/>
                <a:highlight>
                  <a:srgbClr val="FFFFFF"/>
                </a:highlight>
                <a:latin typeface="var(--font_family_headings, var(--font_family_headings_preset, var(--font-family-title)))"/>
                <a:hlinkClick r:id="rId3"/>
              </a:rPr>
            </a:br>
            <a:r>
              <a:rPr lang="en-US" sz="2400" b="1" i="0" u="none" strike="noStrike" dirty="0">
                <a:solidFill>
                  <a:srgbClr val="363737"/>
                </a:solidFill>
                <a:effectLst/>
                <a:highlight>
                  <a:srgbClr val="FFFFFF"/>
                </a:highlight>
                <a:latin typeface="var(--font_family_headings, var(--font_family_headings_preset, var(--font-family-title)))"/>
                <a:hlinkClick r:id="rId3"/>
              </a:rPr>
              <a:t>Learning in An AI World</a:t>
            </a:r>
            <a:endParaRPr lang="en-US" sz="2400" b="1" i="0" dirty="0">
              <a:solidFill>
                <a:srgbClr val="363737"/>
              </a:solidFill>
              <a:effectLst/>
              <a:highlight>
                <a:srgbClr val="FFFFFF"/>
              </a:highlight>
              <a:latin typeface="var(--font_family_headings, var(--font_family_headings_preset, var(--font-family-title)))"/>
            </a:endParaRPr>
          </a:p>
          <a:p>
            <a:endParaRPr lang="en-US" b="1" dirty="0"/>
          </a:p>
        </p:txBody>
      </p:sp>
      <p:sp>
        <p:nvSpPr>
          <p:cNvPr id="10" name="Title 1">
            <a:extLst>
              <a:ext uri="{FF2B5EF4-FFF2-40B4-BE49-F238E27FC236}">
                <a16:creationId xmlns:a16="http://schemas.microsoft.com/office/drawing/2014/main" id="{57930D5E-0830-A70E-36F2-9A92754514C3}"/>
              </a:ext>
            </a:extLst>
          </p:cNvPr>
          <p:cNvSpPr>
            <a:spLocks noGrp="1"/>
          </p:cNvSpPr>
          <p:nvPr>
            <p:ph type="title"/>
          </p:nvPr>
        </p:nvSpPr>
        <p:spPr>
          <a:xfrm>
            <a:off x="838200" y="365125"/>
            <a:ext cx="10515600" cy="1325563"/>
          </a:xfrm>
        </p:spPr>
        <p:txBody>
          <a:bodyPr>
            <a:normAutofit/>
          </a:bodyPr>
          <a:lstStyle/>
          <a:p>
            <a:r>
              <a:rPr lang="en-US" sz="3600" dirty="0"/>
              <a:t>Some people to follow who are involved with EdTech</a:t>
            </a:r>
          </a:p>
        </p:txBody>
      </p:sp>
      <p:pic>
        <p:nvPicPr>
          <p:cNvPr id="3" name="Picture 2" descr="A robot sitting at a desk with a child&#10;&#10;Description automatically generated">
            <a:extLst>
              <a:ext uri="{FF2B5EF4-FFF2-40B4-BE49-F238E27FC236}">
                <a16:creationId xmlns:a16="http://schemas.microsoft.com/office/drawing/2014/main" id="{833AD95B-A015-014F-0A1D-9D12409464C7}"/>
              </a:ext>
            </a:extLst>
          </p:cNvPr>
          <p:cNvPicPr>
            <a:picLocks noChangeAspect="1"/>
          </p:cNvPicPr>
          <p:nvPr/>
        </p:nvPicPr>
        <p:blipFill>
          <a:blip r:embed="rId4"/>
          <a:stretch>
            <a:fillRect/>
          </a:stretch>
        </p:blipFill>
        <p:spPr>
          <a:xfrm>
            <a:off x="5704417" y="1647119"/>
            <a:ext cx="4799460" cy="5189995"/>
          </a:xfrm>
          <a:prstGeom prst="rect">
            <a:avLst/>
          </a:prstGeom>
        </p:spPr>
      </p:pic>
    </p:spTree>
    <p:extLst>
      <p:ext uri="{BB962C8B-B14F-4D97-AF65-F5344CB8AC3E}">
        <p14:creationId xmlns:p14="http://schemas.microsoft.com/office/powerpoint/2010/main" val="1473030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14BA6-83A7-6CFD-3461-35F670CAFA62}"/>
              </a:ext>
            </a:extLst>
          </p:cNvPr>
          <p:cNvSpPr>
            <a:spLocks noGrp="1"/>
          </p:cNvSpPr>
          <p:nvPr>
            <p:ph idx="1"/>
          </p:nvPr>
        </p:nvSpPr>
        <p:spPr>
          <a:xfrm>
            <a:off x="325677" y="1762994"/>
            <a:ext cx="8134297" cy="5032375"/>
          </a:xfrm>
        </p:spPr>
        <p:txBody>
          <a:bodyPr>
            <a:normAutofit fontScale="92500" lnSpcReduction="10000"/>
          </a:bodyPr>
          <a:lstStyle/>
          <a:p>
            <a:pPr marL="0" indent="0" algn="l">
              <a:buNone/>
            </a:pPr>
            <a:r>
              <a:rPr lang="en-US" b="1" i="0" dirty="0">
                <a:solidFill>
                  <a:srgbClr val="363737"/>
                </a:solidFill>
                <a:effectLst/>
                <a:highlight>
                  <a:srgbClr val="FFFFFF"/>
                </a:highlight>
                <a:latin typeface="SF Pro Display"/>
              </a:rPr>
              <a:t>Meta AI</a:t>
            </a:r>
          </a:p>
          <a:p>
            <a:pPr lvl="1"/>
            <a:r>
              <a:rPr lang="en-US" b="0" i="0" dirty="0">
                <a:solidFill>
                  <a:srgbClr val="363737"/>
                </a:solidFill>
                <a:effectLst/>
                <a:highlight>
                  <a:srgbClr val="FFFFFF"/>
                </a:highlight>
                <a:latin typeface="SF Pro Display"/>
              </a:rPr>
              <a:t>Built with Llama 3 with strengths in handling large datasets</a:t>
            </a:r>
          </a:p>
          <a:p>
            <a:pPr lvl="1"/>
            <a:r>
              <a:rPr lang="en-US" b="0" i="0" dirty="0">
                <a:solidFill>
                  <a:srgbClr val="363737"/>
                </a:solidFill>
                <a:effectLst/>
                <a:highlight>
                  <a:srgbClr val="FFFFFF"/>
                </a:highlight>
                <a:latin typeface="SF Pro Display"/>
              </a:rPr>
              <a:t>Open-source model with mobile device integration</a:t>
            </a:r>
          </a:p>
          <a:p>
            <a:pPr lvl="1"/>
            <a:r>
              <a:rPr lang="en-US" b="0" i="0" dirty="0">
                <a:solidFill>
                  <a:srgbClr val="363737"/>
                </a:solidFill>
                <a:effectLst/>
                <a:highlight>
                  <a:srgbClr val="FFFFFF"/>
                </a:highlight>
                <a:latin typeface="SF Pro Display"/>
              </a:rPr>
              <a:t>Understands what’s in an image &amp; what people are asking of it</a:t>
            </a:r>
          </a:p>
          <a:p>
            <a:pPr lvl="1"/>
            <a:r>
              <a:rPr lang="en-US" dirty="0">
                <a:solidFill>
                  <a:srgbClr val="363737"/>
                </a:solidFill>
                <a:highlight>
                  <a:srgbClr val="FFFFFF"/>
                </a:highlight>
                <a:latin typeface="SF Pro Display"/>
              </a:rPr>
              <a:t>C</a:t>
            </a:r>
            <a:r>
              <a:rPr lang="en-US" b="0" i="0" dirty="0">
                <a:solidFill>
                  <a:srgbClr val="363737"/>
                </a:solidFill>
                <a:effectLst/>
                <a:highlight>
                  <a:srgbClr val="FFFFFF"/>
                </a:highlight>
                <a:latin typeface="SF Pro Display"/>
              </a:rPr>
              <a:t>an use on Facebook, Instagram, WhatsApp, &amp; Messenger</a:t>
            </a:r>
          </a:p>
          <a:p>
            <a:pPr lvl="1"/>
            <a:r>
              <a:rPr lang="en-US" b="0" i="0" dirty="0">
                <a:solidFill>
                  <a:srgbClr val="363737"/>
                </a:solidFill>
                <a:effectLst/>
                <a:highlight>
                  <a:srgbClr val="FFFFFF"/>
                </a:highlight>
                <a:latin typeface="SF Pro Display"/>
              </a:rPr>
              <a:t>Try Meta AI </a:t>
            </a:r>
            <a:r>
              <a:rPr lang="en-US" b="0" i="0" u="none" strike="noStrike" dirty="0">
                <a:solidFill>
                  <a:srgbClr val="05DBF2"/>
                </a:solidFill>
                <a:effectLst/>
                <a:highlight>
                  <a:srgbClr val="FFFFFF"/>
                </a:highlight>
                <a:latin typeface="SF Pro Display"/>
                <a:hlinkClick r:id="rId3"/>
              </a:rPr>
              <a:t>here</a:t>
            </a:r>
            <a:endParaRPr lang="en-US" b="0" i="0" u="none" strike="noStrike" dirty="0">
              <a:solidFill>
                <a:srgbClr val="05DBF2"/>
              </a:solidFill>
              <a:effectLst/>
              <a:highlight>
                <a:srgbClr val="FFFFFF"/>
              </a:highlight>
              <a:latin typeface="SF Pro Display"/>
            </a:endParaRPr>
          </a:p>
          <a:p>
            <a:pPr lvl="1"/>
            <a:endParaRPr lang="en-US" dirty="0">
              <a:solidFill>
                <a:srgbClr val="05DBF2"/>
              </a:solidFill>
              <a:highlight>
                <a:srgbClr val="FFFFFF"/>
              </a:highlight>
              <a:latin typeface="SF Pro Display"/>
            </a:endParaRPr>
          </a:p>
          <a:p>
            <a:pPr marL="0" indent="0" algn="l">
              <a:buNone/>
            </a:pPr>
            <a:r>
              <a:rPr lang="en-US" b="1" i="0" dirty="0">
                <a:solidFill>
                  <a:srgbClr val="363737"/>
                </a:solidFill>
                <a:effectLst/>
                <a:highlight>
                  <a:srgbClr val="FFFFFF"/>
                </a:highlight>
                <a:latin typeface="SF Pro Display"/>
              </a:rPr>
              <a:t>Perplexity</a:t>
            </a:r>
          </a:p>
          <a:p>
            <a:pPr lvl="1"/>
            <a:r>
              <a:rPr lang="en-US" dirty="0">
                <a:solidFill>
                  <a:srgbClr val="363737"/>
                </a:solidFill>
                <a:highlight>
                  <a:srgbClr val="FFFFFF"/>
                </a:highlight>
                <a:latin typeface="SF Pro Display"/>
              </a:rPr>
              <a:t>Easy-to-use alternative to traditional search engines</a:t>
            </a:r>
          </a:p>
          <a:p>
            <a:pPr lvl="1"/>
            <a:r>
              <a:rPr lang="en-US" dirty="0">
                <a:solidFill>
                  <a:srgbClr val="363737"/>
                </a:solidFill>
                <a:highlight>
                  <a:srgbClr val="FFFFFF"/>
                </a:highlight>
                <a:latin typeface="SF Pro Display"/>
              </a:rPr>
              <a:t>Always up-to-date, in real-time</a:t>
            </a:r>
          </a:p>
          <a:p>
            <a:pPr lvl="1"/>
            <a:r>
              <a:rPr lang="en-US" b="0" i="0" dirty="0">
                <a:solidFill>
                  <a:srgbClr val="363737"/>
                </a:solidFill>
                <a:effectLst/>
                <a:highlight>
                  <a:srgbClr val="FFFFFF"/>
                </a:highlight>
                <a:latin typeface="SF Pro Display"/>
              </a:rPr>
              <a:t>Conversational style – can understand context, nuances</a:t>
            </a:r>
          </a:p>
          <a:p>
            <a:pPr lvl="1"/>
            <a:r>
              <a:rPr lang="en-US" b="0" i="0" dirty="0">
                <a:solidFill>
                  <a:srgbClr val="363737"/>
                </a:solidFill>
                <a:effectLst/>
                <a:highlight>
                  <a:srgbClr val="FFFFFF"/>
                </a:highlight>
                <a:latin typeface="SF Pro Display"/>
              </a:rPr>
              <a:t>Clear, concise, accurate, &amp; informative content – with </a:t>
            </a:r>
            <a:r>
              <a:rPr lang="en-US" b="0" i="0" dirty="0" err="1">
                <a:solidFill>
                  <a:srgbClr val="363737"/>
                </a:solidFill>
                <a:effectLst/>
                <a:highlight>
                  <a:srgbClr val="FFFFFF"/>
                </a:highlight>
                <a:latin typeface="SF Pro Display"/>
              </a:rPr>
              <a:t>citings</a:t>
            </a:r>
            <a:endParaRPr lang="en-US" b="0" i="0" dirty="0">
              <a:solidFill>
                <a:srgbClr val="363737"/>
              </a:solidFill>
              <a:effectLst/>
              <a:highlight>
                <a:srgbClr val="FFFFFF"/>
              </a:highlight>
              <a:latin typeface="SF Pro Display"/>
            </a:endParaRPr>
          </a:p>
          <a:p>
            <a:pPr lvl="1"/>
            <a:r>
              <a:rPr lang="en-US" dirty="0">
                <a:solidFill>
                  <a:srgbClr val="363737"/>
                </a:solidFill>
                <a:highlight>
                  <a:srgbClr val="FFFFFF"/>
                </a:highlight>
                <a:latin typeface="SF Pro Display"/>
              </a:rPr>
              <a:t>Just released </a:t>
            </a:r>
            <a:r>
              <a:rPr lang="en-US" dirty="0">
                <a:solidFill>
                  <a:srgbClr val="363737"/>
                </a:solidFill>
                <a:highlight>
                  <a:srgbClr val="FFFFFF"/>
                </a:highlight>
                <a:latin typeface="SF Pro Display"/>
                <a:hlinkClick r:id="rId4"/>
              </a:rPr>
              <a:t>Pages</a:t>
            </a:r>
            <a:r>
              <a:rPr lang="en-US" dirty="0">
                <a:solidFill>
                  <a:srgbClr val="363737"/>
                </a:solidFill>
                <a:highlight>
                  <a:srgbClr val="FFFFFF"/>
                </a:highlight>
                <a:latin typeface="SF Pro Display"/>
              </a:rPr>
              <a:t> – educators, researchers, hobbyists </a:t>
            </a:r>
          </a:p>
          <a:p>
            <a:pPr lvl="1"/>
            <a:r>
              <a:rPr lang="en-US" dirty="0">
                <a:solidFill>
                  <a:srgbClr val="363737"/>
                </a:solidFill>
                <a:highlight>
                  <a:srgbClr val="FFFFFF"/>
                </a:highlight>
                <a:latin typeface="SF Pro Display"/>
              </a:rPr>
              <a:t>T</a:t>
            </a:r>
            <a:r>
              <a:rPr lang="en-US" b="0" i="0" dirty="0">
                <a:solidFill>
                  <a:srgbClr val="363737"/>
                </a:solidFill>
                <a:effectLst/>
                <a:highlight>
                  <a:srgbClr val="FFFFFF"/>
                </a:highlight>
                <a:latin typeface="SF Pro Display"/>
              </a:rPr>
              <a:t>ry Perplexity </a:t>
            </a:r>
            <a:r>
              <a:rPr lang="en-US" b="0" i="0" u="none" strike="noStrike" dirty="0">
                <a:solidFill>
                  <a:srgbClr val="05DBF2"/>
                </a:solidFill>
                <a:effectLst/>
                <a:highlight>
                  <a:srgbClr val="FFFFFF"/>
                </a:highlight>
                <a:latin typeface="SF Pro Display"/>
                <a:hlinkClick r:id="rId5"/>
              </a:rPr>
              <a:t>here</a:t>
            </a:r>
            <a:r>
              <a:rPr lang="en-US" b="0" i="0" dirty="0">
                <a:solidFill>
                  <a:srgbClr val="363737"/>
                </a:solidFill>
                <a:effectLst/>
                <a:highlight>
                  <a:srgbClr val="FFFFFF"/>
                </a:highlight>
                <a:latin typeface="SF Pro Display"/>
              </a:rPr>
              <a:t>.</a:t>
            </a:r>
            <a:endParaRPr lang="en-US" dirty="0"/>
          </a:p>
          <a:p>
            <a:pPr lvl="1"/>
            <a:endParaRPr lang="en-US" b="0" i="0" dirty="0">
              <a:solidFill>
                <a:srgbClr val="363737"/>
              </a:solidFill>
              <a:effectLst/>
              <a:highlight>
                <a:srgbClr val="FFFFFF"/>
              </a:highlight>
              <a:latin typeface="SF Pro Display"/>
            </a:endParaRPr>
          </a:p>
          <a:p>
            <a:pPr lvl="1"/>
            <a:endParaRPr lang="en-US" b="0" i="0" dirty="0">
              <a:solidFill>
                <a:srgbClr val="363737"/>
              </a:solidFill>
              <a:effectLst/>
              <a:highlight>
                <a:srgbClr val="FFFFFF"/>
              </a:highlight>
              <a:latin typeface="SF Pro Display"/>
            </a:endParaRPr>
          </a:p>
          <a:p>
            <a:pPr lvl="1"/>
            <a:endParaRPr lang="en-US" dirty="0"/>
          </a:p>
          <a:p>
            <a:endParaRPr lang="en-US" dirty="0"/>
          </a:p>
          <a:p>
            <a:endParaRPr lang="en-US" dirty="0"/>
          </a:p>
          <a:p>
            <a:endParaRPr lang="en-US" dirty="0"/>
          </a:p>
        </p:txBody>
      </p:sp>
      <p:pic>
        <p:nvPicPr>
          <p:cNvPr id="3076" name="Picture 4" descr="Meta AI: Your New Intelligent Assistant Powered by Llama 3">
            <a:extLst>
              <a:ext uri="{FF2B5EF4-FFF2-40B4-BE49-F238E27FC236}">
                <a16:creationId xmlns:a16="http://schemas.microsoft.com/office/drawing/2014/main" id="{9CE67711-AC8A-F10B-55B8-DA013E87BF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9974" y="1815973"/>
            <a:ext cx="3839646" cy="2158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39491DC-BB4F-79FD-3D17-9E832D8A81B3}"/>
              </a:ext>
            </a:extLst>
          </p:cNvPr>
          <p:cNvSpPr/>
          <p:nvPr/>
        </p:nvSpPr>
        <p:spPr>
          <a:xfrm>
            <a:off x="0" y="0"/>
            <a:ext cx="12192000" cy="1487424"/>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B72D251-C9D4-245D-9CE6-41EBE34428BF}"/>
              </a:ext>
            </a:extLst>
          </p:cNvPr>
          <p:cNvSpPr txBox="1">
            <a:spLocks/>
          </p:cNvSpPr>
          <p:nvPr/>
        </p:nvSpPr>
        <p:spPr>
          <a:xfrm>
            <a:off x="325677" y="328549"/>
            <a:ext cx="11028123" cy="9394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i="0" dirty="0">
                <a:solidFill>
                  <a:schemeClr val="bg1"/>
                </a:solidFill>
                <a:effectLst/>
                <a:latin typeface="SF Pro Display"/>
              </a:rPr>
              <a:t>Other major multi-modal players</a:t>
            </a:r>
            <a:endParaRPr lang="en-US" b="1" dirty="0">
              <a:solidFill>
                <a:schemeClr val="bg1"/>
              </a:solidFill>
              <a:latin typeface="Google Sans"/>
            </a:endParaRPr>
          </a:p>
        </p:txBody>
      </p:sp>
      <p:pic>
        <p:nvPicPr>
          <p:cNvPr id="1026" name="Picture 2">
            <a:extLst>
              <a:ext uri="{FF2B5EF4-FFF2-40B4-BE49-F238E27FC236}">
                <a16:creationId xmlns:a16="http://schemas.microsoft.com/office/drawing/2014/main" id="{141C85B8-7D8A-C2ED-6091-ACF228593A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9974" y="4589669"/>
            <a:ext cx="3843600" cy="1646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6112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825625"/>
            <a:ext cx="10515600" cy="1325563"/>
          </a:xfrm>
        </p:spPr>
        <p:txBody>
          <a:bodyPr>
            <a:normAutofit/>
          </a:bodyPr>
          <a:lstStyle/>
          <a:p>
            <a:pPr marL="0" indent="0">
              <a:buNone/>
            </a:pPr>
            <a:r>
              <a:rPr lang="en-US" b="1" dirty="0"/>
              <a:t>Dr. Alec </a:t>
            </a:r>
            <a:r>
              <a:rPr lang="en-US" b="1" dirty="0" err="1"/>
              <a:t>Couros</a:t>
            </a:r>
            <a:br>
              <a:rPr lang="en-US" b="1" dirty="0"/>
            </a:br>
            <a:r>
              <a:rPr lang="en-US" b="1" dirty="0">
                <a:hlinkClick r:id="rId3"/>
              </a:rPr>
              <a:t>Twitter</a:t>
            </a:r>
            <a:endParaRPr lang="en-US" b="1" dirty="0"/>
          </a:p>
        </p:txBody>
      </p:sp>
      <p:sp>
        <p:nvSpPr>
          <p:cNvPr id="10" name="Title 1">
            <a:extLst>
              <a:ext uri="{FF2B5EF4-FFF2-40B4-BE49-F238E27FC236}">
                <a16:creationId xmlns:a16="http://schemas.microsoft.com/office/drawing/2014/main" id="{57930D5E-0830-A70E-36F2-9A92754514C3}"/>
              </a:ext>
            </a:extLst>
          </p:cNvPr>
          <p:cNvSpPr>
            <a:spLocks noGrp="1"/>
          </p:cNvSpPr>
          <p:nvPr>
            <p:ph type="title"/>
          </p:nvPr>
        </p:nvSpPr>
        <p:spPr>
          <a:xfrm>
            <a:off x="838200" y="365125"/>
            <a:ext cx="10515600" cy="1325563"/>
          </a:xfrm>
        </p:spPr>
        <p:txBody>
          <a:bodyPr>
            <a:normAutofit/>
          </a:bodyPr>
          <a:lstStyle/>
          <a:p>
            <a:r>
              <a:rPr lang="en-US" sz="3600" dirty="0"/>
              <a:t>Some people to follow who are involved with EdTech</a:t>
            </a:r>
          </a:p>
        </p:txBody>
      </p:sp>
      <p:pic>
        <p:nvPicPr>
          <p:cNvPr id="4098" name="Picture 2">
            <a:extLst>
              <a:ext uri="{FF2B5EF4-FFF2-40B4-BE49-F238E27FC236}">
                <a16:creationId xmlns:a16="http://schemas.microsoft.com/office/drawing/2014/main" id="{A3972A4E-5BCB-6B99-DBD0-98DC91BFE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223" y="2615894"/>
            <a:ext cx="4216705" cy="424210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12B035CF-3ED7-09D1-75C0-039FC8218A7D}"/>
              </a:ext>
            </a:extLst>
          </p:cNvPr>
          <p:cNvSpPr txBox="1">
            <a:spLocks/>
          </p:cNvSpPr>
          <p:nvPr/>
        </p:nvSpPr>
        <p:spPr>
          <a:xfrm>
            <a:off x="6096000" y="1857174"/>
            <a:ext cx="4428281" cy="10911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Matthew Tower</a:t>
            </a:r>
            <a:br>
              <a:rPr lang="en-US" b="1" dirty="0"/>
            </a:br>
            <a:r>
              <a:rPr lang="en-US" b="1" dirty="0">
                <a:hlinkClick r:id="rId5"/>
              </a:rPr>
              <a:t>ETCH Weekend Reading</a:t>
            </a:r>
            <a:endParaRPr lang="en-US" b="1" dirty="0"/>
          </a:p>
        </p:txBody>
      </p:sp>
      <p:pic>
        <p:nvPicPr>
          <p:cNvPr id="1026" name="Picture 2">
            <a:extLst>
              <a:ext uri="{FF2B5EF4-FFF2-40B4-BE49-F238E27FC236}">
                <a16:creationId xmlns:a16="http://schemas.microsoft.com/office/drawing/2014/main" id="{D367BEE8-4A7A-75CE-E119-6FCA88F638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6226" y="2979918"/>
            <a:ext cx="2881198" cy="2881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1069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200" y="1825625"/>
            <a:ext cx="10515600" cy="4667250"/>
          </a:xfrm>
        </p:spPr>
        <p:txBody>
          <a:bodyPr>
            <a:normAutofit/>
          </a:bodyPr>
          <a:lstStyle/>
          <a:p>
            <a:r>
              <a:rPr lang="en-US" b="1" dirty="0">
                <a:latin typeface="+mj-lt"/>
              </a:rPr>
              <a:t>George </a:t>
            </a:r>
            <a:r>
              <a:rPr lang="en-US" b="1" dirty="0" err="1">
                <a:latin typeface="+mj-lt"/>
              </a:rPr>
              <a:t>Veletsianos</a:t>
            </a:r>
            <a:endParaRPr lang="en-US" b="1" dirty="0">
              <a:latin typeface="+mj-lt"/>
            </a:endParaRPr>
          </a:p>
          <a:p>
            <a:r>
              <a:rPr lang="en-US" b="1" dirty="0">
                <a:latin typeface="+mj-lt"/>
                <a:hlinkClick r:id="rId3"/>
              </a:rPr>
              <a:t>Blog</a:t>
            </a:r>
            <a:endParaRPr lang="en-US" b="1" dirty="0">
              <a:latin typeface="+mj-lt"/>
            </a:endParaRPr>
          </a:p>
          <a:p>
            <a:pPr lvl="1"/>
            <a:r>
              <a:rPr lang="en-US" b="1" i="0" u="none" strike="noStrike" dirty="0">
                <a:solidFill>
                  <a:srgbClr val="111111"/>
                </a:solidFill>
                <a:effectLst/>
                <a:highlight>
                  <a:srgbClr val="FFFFFF"/>
                </a:highlight>
                <a:latin typeface="+mj-lt"/>
                <a:hlinkClick r:id="rId4"/>
              </a:rPr>
              <a:t>5 Qs schools &amp; universities should  ask before they </a:t>
            </a:r>
            <a:br>
              <a:rPr lang="en-US" b="1" i="0" u="none" strike="noStrike" dirty="0">
                <a:solidFill>
                  <a:srgbClr val="111111"/>
                </a:solidFill>
                <a:effectLst/>
                <a:highlight>
                  <a:srgbClr val="FFFFFF"/>
                </a:highlight>
                <a:latin typeface="+mj-lt"/>
                <a:hlinkClick r:id="rId4"/>
              </a:rPr>
            </a:br>
            <a:r>
              <a:rPr lang="en-US" b="1" i="0" u="none" strike="noStrike" dirty="0">
                <a:solidFill>
                  <a:srgbClr val="111111"/>
                </a:solidFill>
                <a:effectLst/>
                <a:highlight>
                  <a:srgbClr val="FFFFFF"/>
                </a:highlight>
                <a:latin typeface="+mj-lt"/>
                <a:hlinkClick r:id="rId4"/>
              </a:rPr>
              <a:t>purchase AI tech products</a:t>
            </a:r>
            <a:br>
              <a:rPr lang="en-US" b="1" i="0" u="none" strike="noStrike" dirty="0">
                <a:solidFill>
                  <a:srgbClr val="111111"/>
                </a:solidFill>
                <a:effectLst/>
                <a:highlight>
                  <a:srgbClr val="FFFFFF"/>
                </a:highlight>
                <a:latin typeface="+mj-lt"/>
              </a:rPr>
            </a:br>
            <a:endParaRPr lang="en-US" b="1" i="0" u="none" strike="noStrike" dirty="0">
              <a:solidFill>
                <a:srgbClr val="111111"/>
              </a:solidFill>
              <a:effectLst/>
              <a:highlight>
                <a:srgbClr val="FFFFFF"/>
              </a:highlight>
              <a:latin typeface="+mj-lt"/>
            </a:endParaRPr>
          </a:p>
          <a:p>
            <a:pPr marL="1371600" lvl="2" indent="-457200">
              <a:buFont typeface="+mj-lt"/>
              <a:buAutoNum type="arabicPeriod"/>
            </a:pPr>
            <a:r>
              <a:rPr lang="en-US" i="0" dirty="0">
                <a:solidFill>
                  <a:srgbClr val="111111"/>
                </a:solidFill>
                <a:effectLst/>
                <a:highlight>
                  <a:srgbClr val="FFFFFF"/>
                </a:highlight>
                <a:latin typeface="+mj-lt"/>
              </a:rPr>
              <a:t>Which educational problem does the product solve?</a:t>
            </a:r>
          </a:p>
          <a:p>
            <a:pPr marL="1371600" lvl="2" indent="-457200">
              <a:buFont typeface="+mj-lt"/>
              <a:buAutoNum type="arabicPeriod"/>
            </a:pPr>
            <a:r>
              <a:rPr lang="en-US" i="0" dirty="0">
                <a:solidFill>
                  <a:srgbClr val="111111"/>
                </a:solidFill>
                <a:effectLst/>
                <a:highlight>
                  <a:srgbClr val="FFFFFF"/>
                </a:highlight>
                <a:latin typeface="+mj-lt"/>
              </a:rPr>
              <a:t>Is there evidence that a product works?</a:t>
            </a:r>
          </a:p>
          <a:p>
            <a:pPr marL="1371600" lvl="2" indent="-457200">
              <a:buFont typeface="+mj-lt"/>
              <a:buAutoNum type="arabicPeriod"/>
            </a:pPr>
            <a:r>
              <a:rPr lang="en-US" i="0" dirty="0">
                <a:solidFill>
                  <a:srgbClr val="111111"/>
                </a:solidFill>
                <a:effectLst/>
                <a:highlight>
                  <a:srgbClr val="FFFFFF"/>
                </a:highlight>
                <a:latin typeface="+mj-lt"/>
              </a:rPr>
              <a:t>Did educators and students help develop the product?</a:t>
            </a:r>
          </a:p>
          <a:p>
            <a:pPr marL="1371600" lvl="2" indent="-457200">
              <a:buFont typeface="+mj-lt"/>
              <a:buAutoNum type="arabicPeriod"/>
            </a:pPr>
            <a:r>
              <a:rPr lang="en-US" i="0" dirty="0">
                <a:solidFill>
                  <a:srgbClr val="111111"/>
                </a:solidFill>
                <a:effectLst/>
                <a:highlight>
                  <a:srgbClr val="FFFFFF"/>
                </a:highlight>
                <a:latin typeface="+mj-lt"/>
              </a:rPr>
              <a:t>What educational beliefs shape this product?</a:t>
            </a:r>
          </a:p>
          <a:p>
            <a:pPr marL="1371600" lvl="2" indent="-457200">
              <a:buFont typeface="+mj-lt"/>
              <a:buAutoNum type="arabicPeriod"/>
            </a:pPr>
            <a:r>
              <a:rPr lang="en-US" i="0" dirty="0">
                <a:solidFill>
                  <a:srgbClr val="111111"/>
                </a:solidFill>
                <a:effectLst/>
                <a:highlight>
                  <a:srgbClr val="FFFFFF"/>
                </a:highlight>
                <a:latin typeface="+mj-lt"/>
              </a:rPr>
              <a:t>Does the product level the playing field?</a:t>
            </a:r>
          </a:p>
        </p:txBody>
      </p:sp>
      <p:sp>
        <p:nvSpPr>
          <p:cNvPr id="10" name="Title 1">
            <a:extLst>
              <a:ext uri="{FF2B5EF4-FFF2-40B4-BE49-F238E27FC236}">
                <a16:creationId xmlns:a16="http://schemas.microsoft.com/office/drawing/2014/main" id="{57930D5E-0830-A70E-36F2-9A92754514C3}"/>
              </a:ext>
            </a:extLst>
          </p:cNvPr>
          <p:cNvSpPr>
            <a:spLocks noGrp="1"/>
          </p:cNvSpPr>
          <p:nvPr>
            <p:ph type="title"/>
          </p:nvPr>
        </p:nvSpPr>
        <p:spPr>
          <a:xfrm>
            <a:off x="838200" y="365125"/>
            <a:ext cx="10515600" cy="1325563"/>
          </a:xfrm>
        </p:spPr>
        <p:txBody>
          <a:bodyPr>
            <a:normAutofit/>
          </a:bodyPr>
          <a:lstStyle/>
          <a:p>
            <a:r>
              <a:rPr lang="en-US" sz="3600" dirty="0"/>
              <a:t>Some people to consider following [EdTech/ID]</a:t>
            </a:r>
          </a:p>
        </p:txBody>
      </p:sp>
      <p:pic>
        <p:nvPicPr>
          <p:cNvPr id="2050" name="Picture 2">
            <a:extLst>
              <a:ext uri="{FF2B5EF4-FFF2-40B4-BE49-F238E27FC236}">
                <a16:creationId xmlns:a16="http://schemas.microsoft.com/office/drawing/2014/main" id="{60FCAF8C-0B6A-E37F-DBF3-C02FD3D854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8493" y="1825625"/>
            <a:ext cx="2703086" cy="180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3175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838199" y="1825625"/>
            <a:ext cx="10631311" cy="3566990"/>
          </a:xfrm>
        </p:spPr>
        <p:txBody>
          <a:bodyPr>
            <a:normAutofit/>
          </a:bodyPr>
          <a:lstStyle/>
          <a:p>
            <a:r>
              <a:rPr lang="en-US" b="1" dirty="0">
                <a:hlinkClick r:id="rId2"/>
              </a:rPr>
              <a:t>The Making of the Access to Justice (A2J) Crisis</a:t>
            </a:r>
            <a:r>
              <a:rPr lang="en-US" b="1" dirty="0"/>
              <a:t> </a:t>
            </a:r>
            <a:r>
              <a:rPr lang="en-US" sz="1600" dirty="0"/>
              <a:t>– </a:t>
            </a:r>
            <a:r>
              <a:rPr lang="en-US" sz="2000" b="1" i="1" dirty="0"/>
              <a:t>Stanford Law Review</a:t>
            </a:r>
            <a:endParaRPr lang="en-US" sz="3600" b="1" i="1" dirty="0"/>
          </a:p>
          <a:p>
            <a:pPr lvl="1"/>
            <a:r>
              <a:rPr lang="en-US" dirty="0">
                <a:effectLst/>
              </a:rPr>
              <a:t>“…the civil justice system is in crisis.”</a:t>
            </a:r>
          </a:p>
          <a:p>
            <a:pPr lvl="1"/>
            <a:r>
              <a:rPr lang="en-US" dirty="0">
                <a:effectLst/>
              </a:rPr>
              <a:t>In ~¾’s of the 20M civil cases filed in state courts each year, 1 side lacks a lawyer</a:t>
            </a:r>
          </a:p>
          <a:p>
            <a:pPr lvl="1"/>
            <a:r>
              <a:rPr lang="en-US" dirty="0">
                <a:effectLst/>
              </a:rPr>
              <a:t>But tens of millions more Americans face genuine legal problems but take no formal legal action to protect their interests</a:t>
            </a:r>
          </a:p>
        </p:txBody>
      </p:sp>
      <p:sp>
        <p:nvSpPr>
          <p:cNvPr id="2" name="Rectangle 1">
            <a:extLst>
              <a:ext uri="{FF2B5EF4-FFF2-40B4-BE49-F238E27FC236}">
                <a16:creationId xmlns:a16="http://schemas.microsoft.com/office/drawing/2014/main" id="{F0058560-8257-0885-81BE-C1D7057BFB43}"/>
              </a:ext>
            </a:extLst>
          </p:cNvPr>
          <p:cNvSpPr/>
          <p:nvPr/>
        </p:nvSpPr>
        <p:spPr>
          <a:xfrm>
            <a:off x="0" y="0"/>
            <a:ext cx="12192000" cy="120663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F601ADE-01F7-768D-2615-4E9557DDF3E4}"/>
              </a:ext>
            </a:extLst>
          </p:cNvPr>
          <p:cNvSpPr txBox="1">
            <a:spLocks/>
          </p:cNvSpPr>
          <p:nvPr/>
        </p:nvSpPr>
        <p:spPr>
          <a:xfrm>
            <a:off x="838199" y="304294"/>
            <a:ext cx="10823222" cy="598043"/>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Google Sans"/>
              </a:rPr>
              <a:t>I’m excited about LegalTech, because we have a major problem</a:t>
            </a:r>
          </a:p>
        </p:txBody>
      </p:sp>
    </p:spTree>
    <p:extLst>
      <p:ext uri="{BB962C8B-B14F-4D97-AF65-F5344CB8AC3E}">
        <p14:creationId xmlns:p14="http://schemas.microsoft.com/office/powerpoint/2010/main" val="14260741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B425562-B712-3EED-F28D-663A62E6FFF6}"/>
              </a:ext>
            </a:extLst>
          </p:cNvPr>
          <p:cNvSpPr>
            <a:spLocks noGrp="1"/>
          </p:cNvSpPr>
          <p:nvPr>
            <p:ph idx="1"/>
          </p:nvPr>
        </p:nvSpPr>
        <p:spPr>
          <a:xfrm>
            <a:off x="694571" y="1532412"/>
            <a:ext cx="8006667" cy="1325563"/>
          </a:xfrm>
        </p:spPr>
        <p:txBody>
          <a:bodyPr>
            <a:normAutofit/>
          </a:bodyPr>
          <a:lstStyle/>
          <a:p>
            <a:pPr marL="0" indent="0">
              <a:buNone/>
            </a:pPr>
            <a:r>
              <a:rPr lang="en-US" sz="2500" dirty="0">
                <a:latin typeface="+mj-lt"/>
              </a:rPr>
              <a:t>I’m hopeful that LegalTech &amp; more self-help types of services can increase Access to Justice (A2J) while reducing costs. I hope that we can:</a:t>
            </a:r>
          </a:p>
        </p:txBody>
      </p:sp>
      <p:sp>
        <p:nvSpPr>
          <p:cNvPr id="7" name="Content Placeholder 2">
            <a:extLst>
              <a:ext uri="{FF2B5EF4-FFF2-40B4-BE49-F238E27FC236}">
                <a16:creationId xmlns:a16="http://schemas.microsoft.com/office/drawing/2014/main" id="{FA10D7E3-C5C2-687C-7F03-A30F8A138A8B}"/>
              </a:ext>
            </a:extLst>
          </p:cNvPr>
          <p:cNvSpPr txBox="1">
            <a:spLocks/>
          </p:cNvSpPr>
          <p:nvPr/>
        </p:nvSpPr>
        <p:spPr>
          <a:xfrm>
            <a:off x="737743" y="2804559"/>
            <a:ext cx="7844633" cy="2681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i="0" dirty="0">
                <a:effectLst/>
                <a:highlight>
                  <a:srgbClr val="FFFFFF"/>
                </a:highlight>
                <a:latin typeface="+mj-lt"/>
              </a:rPr>
              <a:t>Enhance our ability to serve justice</a:t>
            </a:r>
            <a:endParaRPr lang="en-US" dirty="0">
              <a:highlight>
                <a:srgbClr val="FFFFFF"/>
              </a:highlight>
              <a:latin typeface="+mj-lt"/>
            </a:endParaRPr>
          </a:p>
          <a:p>
            <a:pPr lvl="1"/>
            <a:r>
              <a:rPr lang="en-US" dirty="0">
                <a:highlight>
                  <a:srgbClr val="FFFFFF"/>
                </a:highlight>
                <a:latin typeface="+mj-lt"/>
              </a:rPr>
              <a:t>I</a:t>
            </a:r>
            <a:r>
              <a:rPr lang="en-US" i="0" dirty="0">
                <a:effectLst/>
                <a:highlight>
                  <a:srgbClr val="FFFFFF"/>
                </a:highlight>
                <a:latin typeface="+mj-lt"/>
              </a:rPr>
              <a:t>ncrease access to legal services</a:t>
            </a:r>
            <a:endParaRPr lang="en-US" dirty="0">
              <a:highlight>
                <a:srgbClr val="FFFFFF"/>
              </a:highlight>
              <a:latin typeface="+mj-lt"/>
            </a:endParaRPr>
          </a:p>
          <a:p>
            <a:pPr lvl="1"/>
            <a:r>
              <a:rPr lang="en-US" i="0" dirty="0">
                <a:effectLst/>
                <a:highlight>
                  <a:srgbClr val="FFFFFF"/>
                </a:highlight>
                <a:latin typeface="+mj-lt"/>
              </a:rPr>
              <a:t>Improve the quality of firms’ work </a:t>
            </a:r>
            <a:endParaRPr lang="en-US" dirty="0">
              <a:highlight>
                <a:srgbClr val="FFFFFF"/>
              </a:highlight>
              <a:latin typeface="+mj-lt"/>
            </a:endParaRPr>
          </a:p>
          <a:p>
            <a:pPr lvl="1"/>
            <a:r>
              <a:rPr lang="en-US" dirty="0">
                <a:highlight>
                  <a:srgbClr val="FFFFFF"/>
                </a:highlight>
                <a:latin typeface="+mj-lt"/>
              </a:rPr>
              <a:t>A</a:t>
            </a:r>
            <a:r>
              <a:rPr lang="en-US" i="0" dirty="0">
                <a:effectLst/>
                <a:highlight>
                  <a:srgbClr val="FFFFFF"/>
                </a:highlight>
                <a:latin typeface="+mj-lt"/>
              </a:rPr>
              <a:t>utomate mundane tasks</a:t>
            </a:r>
          </a:p>
          <a:p>
            <a:pPr lvl="1"/>
            <a:endParaRPr lang="en-US" b="1" dirty="0">
              <a:solidFill>
                <a:schemeClr val="accent5"/>
              </a:solidFill>
              <a:highlight>
                <a:srgbClr val="FFFFFF"/>
              </a:highlight>
              <a:latin typeface="+mj-lt"/>
            </a:endParaRPr>
          </a:p>
          <a:p>
            <a:pPr marL="0" indent="0">
              <a:buNone/>
            </a:pPr>
            <a:r>
              <a:rPr lang="en-US" sz="1800" dirty="0">
                <a:highlight>
                  <a:srgbClr val="FFFFFF"/>
                </a:highlight>
                <a:latin typeface="+mj-lt"/>
              </a:rPr>
              <a:t>I’m not crazy about finding which judge is most advantageous to your case (via analytics).</a:t>
            </a:r>
          </a:p>
        </p:txBody>
      </p:sp>
      <p:sp>
        <p:nvSpPr>
          <p:cNvPr id="10" name="Title 1">
            <a:extLst>
              <a:ext uri="{FF2B5EF4-FFF2-40B4-BE49-F238E27FC236}">
                <a16:creationId xmlns:a16="http://schemas.microsoft.com/office/drawing/2014/main" id="{57930D5E-0830-A70E-36F2-9A92754514C3}"/>
              </a:ext>
            </a:extLst>
          </p:cNvPr>
          <p:cNvSpPr>
            <a:spLocks noGrp="1"/>
          </p:cNvSpPr>
          <p:nvPr>
            <p:ph type="title"/>
          </p:nvPr>
        </p:nvSpPr>
        <p:spPr>
          <a:xfrm>
            <a:off x="737743" y="5986610"/>
            <a:ext cx="8291157" cy="365125"/>
          </a:xfrm>
        </p:spPr>
        <p:txBody>
          <a:bodyPr>
            <a:noAutofit/>
          </a:bodyPr>
          <a:lstStyle/>
          <a:p>
            <a:r>
              <a:rPr lang="en-US" sz="2200" i="1" dirty="0"/>
              <a:t>Q to ponder: Which techs are you excited about &amp; why?</a:t>
            </a:r>
          </a:p>
        </p:txBody>
      </p:sp>
      <p:pic>
        <p:nvPicPr>
          <p:cNvPr id="3" name="Picture 2" descr="A screenshot of a phone&#10;&#10;Description automatically generated">
            <a:extLst>
              <a:ext uri="{FF2B5EF4-FFF2-40B4-BE49-F238E27FC236}">
                <a16:creationId xmlns:a16="http://schemas.microsoft.com/office/drawing/2014/main" id="{AEAF7508-1A92-2D0D-E890-5E85AC26F671}"/>
              </a:ext>
            </a:extLst>
          </p:cNvPr>
          <p:cNvPicPr>
            <a:picLocks noChangeAspect="1"/>
          </p:cNvPicPr>
          <p:nvPr/>
        </p:nvPicPr>
        <p:blipFill>
          <a:blip r:embed="rId3"/>
          <a:stretch>
            <a:fillRect/>
          </a:stretch>
        </p:blipFill>
        <p:spPr>
          <a:xfrm>
            <a:off x="9128668" y="0"/>
            <a:ext cx="3063332" cy="6858000"/>
          </a:xfrm>
          <a:prstGeom prst="rect">
            <a:avLst/>
          </a:prstGeom>
        </p:spPr>
      </p:pic>
      <p:sp>
        <p:nvSpPr>
          <p:cNvPr id="2" name="Rectangle 1">
            <a:extLst>
              <a:ext uri="{FF2B5EF4-FFF2-40B4-BE49-F238E27FC236}">
                <a16:creationId xmlns:a16="http://schemas.microsoft.com/office/drawing/2014/main" id="{333E68FC-9E60-5744-9C3D-94AC3BD14222}"/>
              </a:ext>
            </a:extLst>
          </p:cNvPr>
          <p:cNvSpPr/>
          <p:nvPr/>
        </p:nvSpPr>
        <p:spPr>
          <a:xfrm>
            <a:off x="0" y="0"/>
            <a:ext cx="8941869" cy="1240242"/>
          </a:xfrm>
          <a:prstGeom prst="rect">
            <a:avLst/>
          </a:prstGeom>
          <a:gradFill flip="none" rotWithShape="1">
            <a:gsLst>
              <a:gs pos="0">
                <a:schemeClr val="tx1"/>
              </a:gs>
              <a:gs pos="98000">
                <a:schemeClr val="bg1">
                  <a:lumMod val="50000"/>
                </a:schemeClr>
              </a:gs>
            </a:gsLst>
            <a:lin ang="16200000" scaled="1"/>
            <a:tileRect/>
          </a:gra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83655FE-F893-2126-1592-1D9E43CDEA11}"/>
              </a:ext>
            </a:extLst>
          </p:cNvPr>
          <p:cNvSpPr txBox="1">
            <a:spLocks/>
          </p:cNvSpPr>
          <p:nvPr/>
        </p:nvSpPr>
        <p:spPr>
          <a:xfrm>
            <a:off x="694572" y="396593"/>
            <a:ext cx="7744178" cy="598043"/>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Google Sans"/>
              </a:rPr>
              <a:t>I’m hopeful that LegalTech can…</a:t>
            </a:r>
          </a:p>
        </p:txBody>
      </p:sp>
    </p:spTree>
    <p:extLst>
      <p:ext uri="{BB962C8B-B14F-4D97-AF65-F5344CB8AC3E}">
        <p14:creationId xmlns:p14="http://schemas.microsoft.com/office/powerpoint/2010/main" val="9407744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2A67B56-B916-CF4A-A07C-FEB5B16AE7A2}"/>
              </a:ext>
            </a:extLst>
          </p:cNvPr>
          <p:cNvSpPr/>
          <p:nvPr/>
        </p:nvSpPr>
        <p:spPr>
          <a:xfrm>
            <a:off x="0" y="-1"/>
            <a:ext cx="12192000" cy="6857645"/>
          </a:xfrm>
          <a:prstGeom prst="rect">
            <a:avLst/>
          </a:prstGeom>
          <a:solidFill>
            <a:srgbClr val="08090C"/>
          </a:solidFill>
          <a:ln>
            <a:solidFill>
              <a:srgbClr val="080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road with trees and a mirror&#10;&#10;Description automatically generated">
            <a:extLst>
              <a:ext uri="{FF2B5EF4-FFF2-40B4-BE49-F238E27FC236}">
                <a16:creationId xmlns:a16="http://schemas.microsoft.com/office/drawing/2014/main" id="{7D507EF3-F8BA-44B2-F8CE-6DBA1D0C61A2}"/>
              </a:ext>
            </a:extLst>
          </p:cNvPr>
          <p:cNvPicPr>
            <a:picLocks noChangeAspect="1"/>
          </p:cNvPicPr>
          <p:nvPr/>
        </p:nvPicPr>
        <p:blipFill>
          <a:blip r:embed="rId3"/>
          <a:stretch>
            <a:fillRect/>
          </a:stretch>
        </p:blipFill>
        <p:spPr>
          <a:xfrm>
            <a:off x="1499126" y="354"/>
            <a:ext cx="9510249" cy="6857646"/>
          </a:xfrm>
          <a:prstGeom prst="rect">
            <a:avLst/>
          </a:prstGeom>
        </p:spPr>
      </p:pic>
    </p:spTree>
    <p:extLst>
      <p:ext uri="{BB962C8B-B14F-4D97-AF65-F5344CB8AC3E}">
        <p14:creationId xmlns:p14="http://schemas.microsoft.com/office/powerpoint/2010/main" val="42101395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6181</TotalTime>
  <Words>4159</Words>
  <Application>Microsoft Macintosh PowerPoint</Application>
  <PresentationFormat>Widescreen</PresentationFormat>
  <Paragraphs>674</Paragraphs>
  <Slides>94</Slides>
  <Notes>55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94</vt:i4>
      </vt:variant>
    </vt:vector>
  </HeadingPairs>
  <TitlesOfParts>
    <vt:vector size="110" baseType="lpstr">
      <vt:lpstr>__fkRomanStandard_6bdc6d</vt:lpstr>
      <vt:lpstr>Aptos</vt:lpstr>
      <vt:lpstr>Aptos Display</vt:lpstr>
      <vt:lpstr>Arial</vt:lpstr>
      <vt:lpstr>Colossyan</vt:lpstr>
      <vt:lpstr>Google Sans</vt:lpstr>
      <vt:lpstr>Hyperlegible</vt:lpstr>
      <vt:lpstr>National</vt:lpstr>
      <vt:lpstr>SF Pro Display</vt:lpstr>
      <vt:lpstr>Signifier</vt:lpstr>
      <vt:lpstr>Söhne</vt:lpstr>
      <vt:lpstr>Source Sans Pro</vt:lpstr>
      <vt:lpstr>var(--font_family_headings, var(--font_family_headings_preset, var(--font-family-title)))</vt:lpstr>
      <vt:lpstr>Verdana</vt:lpstr>
      <vt:lpstr>Wingdings</vt:lpstr>
      <vt:lpstr>Office Theme</vt:lpstr>
      <vt:lpstr>PowerPoint Presentation</vt:lpstr>
      <vt:lpstr>Reid Hoffman meets his AI twin</vt:lpstr>
      <vt:lpstr>Agenda</vt:lpstr>
      <vt:lpstr>Artificial Intelligence (AI)</vt:lpstr>
      <vt:lpstr>PowerPoint Presentation</vt:lpstr>
      <vt:lpstr>PowerPoint Presentation</vt:lpstr>
      <vt:lpstr>PowerPoint Presentation</vt:lpstr>
      <vt:lpstr>PowerPoint Presentation</vt:lpstr>
      <vt:lpstr>PowerPoint Presentation</vt:lpstr>
      <vt:lpstr>…for learning about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people/orgs to follow who are involved with learning</vt:lpstr>
      <vt:lpstr>Some people/orgs to follow who are involved with learning</vt:lpstr>
      <vt:lpstr>Some people to follow who are involved with learning</vt:lpstr>
      <vt:lpstr>Some people to follow who are involved with learning</vt:lpstr>
      <vt:lpstr>Some people to follow who are involved with learning</vt:lpstr>
      <vt:lpstr>PowerPoint Presentation</vt:lpstr>
      <vt:lpstr>Some people to follow who are involved with learning</vt:lpstr>
      <vt:lpstr>Some people to follow who are involved with EdTech</vt:lpstr>
      <vt:lpstr>Some people to follow who are involved with EdTech</vt:lpstr>
      <vt:lpstr>Some people to consider following [EdTech/ID]</vt:lpstr>
      <vt:lpstr>PowerPoint Presentation</vt:lpstr>
      <vt:lpstr>Q to ponder: Which techs are you excited about &amp; why?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Resources re: AI</dc:title>
  <dc:creator>Daniel Christian</dc:creator>
  <cp:lastModifiedBy>Daniel Christian</cp:lastModifiedBy>
  <cp:revision>917</cp:revision>
  <cp:lastPrinted>2024-05-21T19:01:51Z</cp:lastPrinted>
  <dcterms:created xsi:type="dcterms:W3CDTF">2024-04-23T23:22:26Z</dcterms:created>
  <dcterms:modified xsi:type="dcterms:W3CDTF">2024-06-04T02:49:21Z</dcterms:modified>
</cp:coreProperties>
</file>